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27" r:id="rId2"/>
    <p:sldId id="329" r:id="rId3"/>
    <p:sldId id="328" r:id="rId4"/>
    <p:sldId id="265" r:id="rId5"/>
    <p:sldId id="259" r:id="rId6"/>
    <p:sldId id="258" r:id="rId7"/>
    <p:sldId id="262" r:id="rId8"/>
    <p:sldId id="263" r:id="rId9"/>
    <p:sldId id="264" r:id="rId10"/>
    <p:sldId id="326" r:id="rId11"/>
    <p:sldId id="261" r:id="rId12"/>
    <p:sldId id="273" r:id="rId13"/>
    <p:sldId id="271" r:id="rId14"/>
    <p:sldId id="285" r:id="rId15"/>
    <p:sldId id="272" r:id="rId16"/>
    <p:sldId id="287" r:id="rId17"/>
    <p:sldId id="274" r:id="rId18"/>
    <p:sldId id="275" r:id="rId19"/>
    <p:sldId id="276" r:id="rId20"/>
    <p:sldId id="277" r:id="rId21"/>
    <p:sldId id="306" r:id="rId22"/>
    <p:sldId id="307" r:id="rId23"/>
    <p:sldId id="308" r:id="rId24"/>
    <p:sldId id="332" r:id="rId25"/>
    <p:sldId id="279" r:id="rId26"/>
    <p:sldId id="302" r:id="rId27"/>
    <p:sldId id="312" r:id="rId28"/>
    <p:sldId id="304" r:id="rId29"/>
    <p:sldId id="305" r:id="rId30"/>
    <p:sldId id="280" r:id="rId31"/>
    <p:sldId id="313" r:id="rId32"/>
    <p:sldId id="288" r:id="rId33"/>
    <p:sldId id="289" r:id="rId34"/>
    <p:sldId id="281" r:id="rId35"/>
    <p:sldId id="290" r:id="rId36"/>
    <p:sldId id="315" r:id="rId37"/>
    <p:sldId id="291" r:id="rId38"/>
    <p:sldId id="292" r:id="rId39"/>
    <p:sldId id="316" r:id="rId40"/>
    <p:sldId id="293" r:id="rId41"/>
    <p:sldId id="294" r:id="rId42"/>
    <p:sldId id="295" r:id="rId43"/>
    <p:sldId id="333" r:id="rId44"/>
    <p:sldId id="301" r:id="rId45"/>
    <p:sldId id="296" r:id="rId46"/>
    <p:sldId id="286" r:id="rId47"/>
    <p:sldId id="299" r:id="rId48"/>
    <p:sldId id="297" r:id="rId49"/>
    <p:sldId id="318" r:id="rId50"/>
    <p:sldId id="300" r:id="rId51"/>
    <p:sldId id="334" r:id="rId52"/>
    <p:sldId id="319" r:id="rId53"/>
    <p:sldId id="298" r:id="rId54"/>
    <p:sldId id="335" r:id="rId55"/>
    <p:sldId id="336" r:id="rId56"/>
    <p:sldId id="337" r:id="rId57"/>
    <p:sldId id="320" r:id="rId58"/>
    <p:sldId id="321" r:id="rId59"/>
    <p:sldId id="282" r:id="rId60"/>
    <p:sldId id="260" r:id="rId61"/>
    <p:sldId id="256" r:id="rId62"/>
    <p:sldId id="266" r:id="rId63"/>
    <p:sldId id="330" r:id="rId64"/>
    <p:sldId id="310" r:id="rId65"/>
    <p:sldId id="311" r:id="rId66"/>
    <p:sldId id="303" r:id="rId67"/>
    <p:sldId id="267" r:id="rId68"/>
    <p:sldId id="322" r:id="rId69"/>
    <p:sldId id="268" r:id="rId70"/>
    <p:sldId id="323" r:id="rId71"/>
    <p:sldId id="324" r:id="rId72"/>
    <p:sldId id="269" r:id="rId73"/>
    <p:sldId id="325" r:id="rId74"/>
    <p:sldId id="317" r:id="rId7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60"/>
  </p:normalViewPr>
  <p:slideViewPr>
    <p:cSldViewPr>
      <p:cViewPr varScale="1">
        <p:scale>
          <a:sx n="121" d="100"/>
          <a:sy n="121" d="100"/>
        </p:scale>
        <p:origin x="1048" y="40"/>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21859-3B31-4D2C-BA2E-FD6451C11C7A}" type="datetimeFigureOut">
              <a:rPr kumimoji="1" lang="ja-JP" altLang="en-US" smtClean="0"/>
              <a:t>2020/12/29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3CF20-9DD0-49C7-A86C-44F8F9C5720B}" type="slidenum">
              <a:rPr kumimoji="1" lang="ja-JP" altLang="en-US" smtClean="0"/>
              <a:t>‹#›</a:t>
            </a:fld>
            <a:endParaRPr kumimoji="1" lang="ja-JP" altLang="en-US"/>
          </a:p>
        </p:txBody>
      </p:sp>
    </p:spTree>
    <p:extLst>
      <p:ext uri="{BB962C8B-B14F-4D97-AF65-F5344CB8AC3E}">
        <p14:creationId xmlns:p14="http://schemas.microsoft.com/office/powerpoint/2010/main" val="3317593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a:t>
            </a:fld>
            <a:endParaRPr kumimoji="1" lang="ja-JP" altLang="en-US"/>
          </a:p>
        </p:txBody>
      </p:sp>
    </p:spTree>
    <p:extLst>
      <p:ext uri="{BB962C8B-B14F-4D97-AF65-F5344CB8AC3E}">
        <p14:creationId xmlns:p14="http://schemas.microsoft.com/office/powerpoint/2010/main" val="336961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18</a:t>
            </a:fld>
            <a:endParaRPr kumimoji="1" lang="ja-JP" altLang="en-US"/>
          </a:p>
        </p:txBody>
      </p:sp>
    </p:spTree>
    <p:extLst>
      <p:ext uri="{BB962C8B-B14F-4D97-AF65-F5344CB8AC3E}">
        <p14:creationId xmlns:p14="http://schemas.microsoft.com/office/powerpoint/2010/main" val="312550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85344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929860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8157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28889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977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79018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565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2423818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07106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0603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56081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514391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1.png"/><Relationship Id="rId7"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9.png"/><Relationship Id="rId4" Type="http://schemas.openxmlformats.org/officeDocument/2006/relationships/image" Target="../media/image52.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jpe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png"/><Relationship Id="rId4" Type="http://schemas.microsoft.com/office/2007/relationships/hdphoto" Target="../media/hdphoto2.wdp"/><Relationship Id="rId9" Type="http://schemas.openxmlformats.org/officeDocument/2006/relationships/image" Target="../media/image1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196752"/>
            <a:ext cx="7772400" cy="1470025"/>
          </a:xfrm>
        </p:spPr>
        <p:txBody>
          <a:bodyPr/>
          <a:lstStyle/>
          <a:p>
            <a:r>
              <a:rPr kumimoji="1" lang="en-US" altLang="ja-JP" dirty="0"/>
              <a:t>PIMPOM</a:t>
            </a:r>
            <a:br>
              <a:rPr kumimoji="1" lang="en-US" altLang="ja-JP" dirty="0"/>
            </a:br>
            <a:r>
              <a:rPr lang="ja-JP" altLang="en-US" dirty="0"/>
              <a:t>ソフトウェア仕様書</a:t>
            </a:r>
            <a:endParaRPr kumimoji="1" lang="ja-JP" altLang="en-US" dirty="0"/>
          </a:p>
        </p:txBody>
      </p:sp>
      <p:sp>
        <p:nvSpPr>
          <p:cNvPr id="19" name="正方形/長方形 18"/>
          <p:cNvSpPr/>
          <p:nvPr/>
        </p:nvSpPr>
        <p:spPr>
          <a:xfrm>
            <a:off x="2510702" y="5589240"/>
            <a:ext cx="4572000" cy="461665"/>
          </a:xfrm>
          <a:prstGeom prst="rect">
            <a:avLst/>
          </a:prstGeom>
        </p:spPr>
        <p:txBody>
          <a:bodyPr>
            <a:spAutoFit/>
          </a:bodyPr>
          <a:lstStyle/>
          <a:p>
            <a:pPr algn="ctr"/>
            <a:r>
              <a:rPr lang="en-US" altLang="ja-JP" sz="1200" dirty="0"/>
              <a:t>©Copyright </a:t>
            </a:r>
            <a:r>
              <a:rPr lang="en-US" altLang="ja-JP" sz="1200" dirty="0" err="1"/>
              <a:t>Yasuyuki</a:t>
            </a:r>
            <a:r>
              <a:rPr lang="en-US" altLang="ja-JP" sz="1200" dirty="0"/>
              <a:t> Ikeda 2014-2020</a:t>
            </a:r>
            <a:endParaRPr lang="ja-JP" altLang="ja-JP" sz="1200" dirty="0"/>
          </a:p>
          <a:p>
            <a:pPr algn="ctr"/>
            <a:r>
              <a:rPr lang="en-US" altLang="ja-JP" sz="1200" dirty="0"/>
              <a:t>All Rights Reserved</a:t>
            </a:r>
            <a:endParaRPr lang="ja-JP" altLang="ja-JP" sz="1200" dirty="0"/>
          </a:p>
        </p:txBody>
      </p:sp>
      <p:grpSp>
        <p:nvGrpSpPr>
          <p:cNvPr id="9" name="グループ化 8">
            <a:extLst>
              <a:ext uri="{FF2B5EF4-FFF2-40B4-BE49-F238E27FC236}">
                <a16:creationId xmlns:a16="http://schemas.microsoft.com/office/drawing/2014/main" id="{9672D2BF-8BD2-411D-B5F4-684D4172381B}"/>
              </a:ext>
            </a:extLst>
          </p:cNvPr>
          <p:cNvGrpSpPr/>
          <p:nvPr/>
        </p:nvGrpSpPr>
        <p:grpSpPr>
          <a:xfrm>
            <a:off x="3923928" y="3071522"/>
            <a:ext cx="1440160" cy="1440160"/>
            <a:chOff x="5408583" y="2882683"/>
            <a:chExt cx="3504466" cy="3504466"/>
          </a:xfrm>
        </p:grpSpPr>
        <p:sp>
          <p:nvSpPr>
            <p:cNvPr id="10" name="四角形: 角を丸くする 9">
              <a:extLst>
                <a:ext uri="{FF2B5EF4-FFF2-40B4-BE49-F238E27FC236}">
                  <a16:creationId xmlns:a16="http://schemas.microsoft.com/office/drawing/2014/main" id="{87AC8375-D8BD-46BC-A179-E611CCB4912F}"/>
                </a:ext>
              </a:extLst>
            </p:cNvPr>
            <p:cNvSpPr/>
            <p:nvPr/>
          </p:nvSpPr>
          <p:spPr>
            <a:xfrm>
              <a:off x="5408583" y="2882683"/>
              <a:ext cx="3504466" cy="3504466"/>
            </a:xfrm>
            <a:prstGeom prst="roundRect">
              <a:avLst>
                <a:gd name="adj" fmla="val 9028"/>
              </a:avLst>
            </a:prstGeom>
            <a:solidFill>
              <a:schemeClr val="accent1">
                <a:lumMod val="75000"/>
              </a:schemeClr>
            </a:solid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063C3BC-45A5-489F-812E-C28CE96BD2F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941" b="89974" l="10026" r="89460">
                          <a14:foregroundMark x1="12853" y1="11825" x2="25964" y2="11825"/>
                          <a14:foregroundMark x1="25964" y1="11825" x2="27763" y2="24422"/>
                          <a14:foregroundMark x1="10026" y1="9512" x2="13882" y2="10283"/>
                          <a14:foregroundMark x1="23650" y1="7198" x2="20308" y2="7198"/>
                          <a14:foregroundMark x1="23136" y1="7198" x2="21594" y2="7198"/>
                          <a14:foregroundMark x1="23136" y1="6941" x2="23136" y2="6941"/>
                          <a14:foregroundMark x1="88175" y1="13882" x2="89203" y2="27506"/>
                          <a14:foregroundMark x1="39332" y1="13111" x2="37532" y2="35219"/>
                          <a14:foregroundMark x1="55527" y1="58098" x2="53728" y2="71979"/>
                          <a14:foregroundMark x1="52185" y1="90231" x2="52185" y2="85604"/>
                          <a14:foregroundMark x1="89203" y1="27506" x2="89460" y2="39589"/>
                          <a14:foregroundMark x1="17738" y1="56298" x2="29049" y2="56812"/>
                          <a14:foregroundMark x1="21851" y1="6941" x2="21851" y2="6941"/>
                          <a14:foregroundMark x1="22365" y1="6941" x2="22365" y2="6941"/>
                          <a14:foregroundMark x1="21080" y1="6941" x2="21080" y2="6941"/>
                          <a14:foregroundMark x1="20051" y1="7198" x2="23136" y2="6941"/>
                          <a14:foregroundMark x1="23907" y1="7455" x2="19794" y2="7198"/>
                          <a14:foregroundMark x1="22108" y1="7198" x2="20566" y2="7198"/>
                        </a14:backgroundRemoval>
                      </a14:imgEffect>
                    </a14:imgLayer>
                  </a14:imgProps>
                </a:ext>
              </a:extLst>
            </a:blip>
            <a:srcRect l="4449" t="5092" r="4571" b="4788"/>
            <a:stretch/>
          </p:blipFill>
          <p:spPr>
            <a:xfrm>
              <a:off x="5486401" y="2984310"/>
              <a:ext cx="3370998" cy="3339153"/>
            </a:xfrm>
            <a:prstGeom prst="rect">
              <a:avLst/>
            </a:prstGeom>
          </p:spPr>
        </p:pic>
        <p:sp>
          <p:nvSpPr>
            <p:cNvPr id="15" name="円/楕円 10">
              <a:extLst>
                <a:ext uri="{FF2B5EF4-FFF2-40B4-BE49-F238E27FC236}">
                  <a16:creationId xmlns:a16="http://schemas.microsoft.com/office/drawing/2014/main" id="{B68863CF-22D9-464C-9C5B-7B42651E3AEE}"/>
                </a:ext>
              </a:extLst>
            </p:cNvPr>
            <p:cNvSpPr/>
            <p:nvPr/>
          </p:nvSpPr>
          <p:spPr>
            <a:xfrm>
              <a:off x="6241577" y="4946359"/>
              <a:ext cx="1146412" cy="1115138"/>
            </a:xfrm>
            <a:prstGeom prst="ellipse">
              <a:avLst/>
            </a:prstGeom>
            <a:solidFill>
              <a:srgbClr val="FF0000"/>
            </a:solidFill>
            <a:ln w="12700">
              <a:solidFill>
                <a:schemeClr val="accent1">
                  <a:lumMod val="75000"/>
                </a:schemeClr>
              </a:solidFill>
            </a:ln>
            <a:scene3d>
              <a:camera prst="orthographicFront"/>
              <a:lightRig rig="soft" dir="t">
                <a:rot lat="0" lon="0" rev="18600000"/>
              </a:lightRig>
            </a:scene3d>
            <a:sp3d prstMaterial="metal">
              <a:bevelT w="342900" h="349250"/>
              <a:bevelB w="381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rgbClr val="92D050"/>
                </a:solidFill>
              </a:endParaRPr>
            </a:p>
          </p:txBody>
        </p:sp>
      </p:grpSp>
      <p:pic>
        <p:nvPicPr>
          <p:cNvPr id="11" name="図 10">
            <a:extLst>
              <a:ext uri="{FF2B5EF4-FFF2-40B4-BE49-F238E27FC236}">
                <a16:creationId xmlns:a16="http://schemas.microsoft.com/office/drawing/2014/main" id="{D0AF87FF-C189-43A3-9EA0-6B7E059EACF5}"/>
              </a:ext>
            </a:extLst>
          </p:cNvPr>
          <p:cNvPicPr>
            <a:picLocks noChangeAspect="1"/>
          </p:cNvPicPr>
          <p:nvPr/>
        </p:nvPicPr>
        <p:blipFill>
          <a:blip r:embed="rId5"/>
          <a:stretch>
            <a:fillRect/>
          </a:stretch>
        </p:blipFill>
        <p:spPr>
          <a:xfrm>
            <a:off x="2253089" y="4645484"/>
            <a:ext cx="4968551" cy="236451"/>
          </a:xfrm>
          <a:prstGeom prst="rect">
            <a:avLst/>
          </a:prstGeom>
        </p:spPr>
      </p:pic>
    </p:spTree>
    <p:extLst>
      <p:ext uri="{BB962C8B-B14F-4D97-AF65-F5344CB8AC3E}">
        <p14:creationId xmlns:p14="http://schemas.microsoft.com/office/powerpoint/2010/main" val="339098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2031325" cy="461665"/>
          </a:xfrm>
          <a:prstGeom prst="rect">
            <a:avLst/>
          </a:prstGeom>
          <a:noFill/>
        </p:spPr>
        <p:txBody>
          <a:bodyPr wrap="none" rtlCol="0">
            <a:spAutoFit/>
          </a:bodyPr>
          <a:lstStyle/>
          <a:p>
            <a:r>
              <a:rPr kumimoji="1" lang="ja-JP" altLang="en-US" sz="2400" dirty="0"/>
              <a:t>参考資料一覧</a:t>
            </a:r>
          </a:p>
        </p:txBody>
      </p:sp>
      <p:graphicFrame>
        <p:nvGraphicFramePr>
          <p:cNvPr id="5" name="表 4"/>
          <p:cNvGraphicFramePr>
            <a:graphicFrameLocks noGrp="1"/>
          </p:cNvGraphicFramePr>
          <p:nvPr>
            <p:extLst>
              <p:ext uri="{D42A27DB-BD31-4B8C-83A1-F6EECF244321}">
                <p14:modId xmlns:p14="http://schemas.microsoft.com/office/powerpoint/2010/main" val="319654172"/>
              </p:ext>
            </p:extLst>
          </p:nvPr>
        </p:nvGraphicFramePr>
        <p:xfrm>
          <a:off x="755576" y="764704"/>
          <a:ext cx="7992888" cy="1119412"/>
        </p:xfrm>
        <a:graphic>
          <a:graphicData uri="http://schemas.openxmlformats.org/drawingml/2006/table">
            <a:tbl>
              <a:tblPr/>
              <a:tblGrid>
                <a:gridCol w="4032448">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tblGrid>
              <a:tr h="76953">
                <a:tc>
                  <a:txBody>
                    <a:bodyPr/>
                    <a:lstStyle/>
                    <a:p>
                      <a:r>
                        <a:rPr kumimoji="1" lang="ja-JP" altLang="en-US" sz="1200" dirty="0"/>
                        <a:t>資料</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en-US" altLang="ja-JP" sz="1200" dirty="0"/>
                        <a:t>PIMPOM API</a:t>
                      </a:r>
                      <a:r>
                        <a:rPr kumimoji="1" lang="ja-JP" altLang="en-US" sz="1200" dirty="0"/>
                        <a:t>リファレンス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カスタムファンクションで使える</a:t>
                      </a:r>
                      <a:r>
                        <a:rPr lang="en-US" altLang="ja-JP" sz="1200" dirty="0"/>
                        <a:t>API</a:t>
                      </a:r>
                      <a:r>
                        <a:rPr lang="ja-JP" altLang="en-US" sz="1200" dirty="0"/>
                        <a:t>の解説</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7892">
                <a:tc>
                  <a:txBody>
                    <a:bodyPr/>
                    <a:lstStyle/>
                    <a:p>
                      <a:r>
                        <a:rPr kumimoji="1" lang="en-US" altLang="ja-JP" sz="1200" dirty="0"/>
                        <a:t>PIMPOM</a:t>
                      </a:r>
                      <a:r>
                        <a:rPr kumimoji="1" lang="ja-JP" altLang="en-US" sz="1200" baseline="0" dirty="0"/>
                        <a:t>　</a:t>
                      </a:r>
                      <a:r>
                        <a:rPr kumimoji="1" lang="ja-JP" altLang="en-US" sz="1200" dirty="0"/>
                        <a:t>外部プログラム画像データ受け渡しマニュアル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外部プログラムの内部データを</a:t>
                      </a:r>
                      <a:r>
                        <a:rPr kumimoji="1" lang="en-US" altLang="ja-JP" sz="1200" dirty="0"/>
                        <a:t>PIMPOM</a:t>
                      </a:r>
                      <a:r>
                        <a:rPr kumimoji="1" lang="ja-JP" altLang="en-US" sz="1200" dirty="0"/>
                        <a:t>で表示する方法の説明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0748">
                <a:tc>
                  <a:txBody>
                    <a:bodyPr/>
                    <a:lstStyle/>
                    <a:p>
                      <a:r>
                        <a:rPr kumimoji="1" lang="en-US" altLang="ja-JP" sz="1200" dirty="0"/>
                        <a:t>Python</a:t>
                      </a:r>
                      <a:r>
                        <a:rPr kumimoji="1" lang="ja-JP" altLang="en-US" sz="1200" dirty="0"/>
                        <a:t>データ受け渡し機能マニュアル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プログラムから</a:t>
                      </a:r>
                      <a:r>
                        <a:rPr kumimoji="1" lang="en-US" altLang="ja-JP" sz="1200" dirty="0"/>
                        <a:t>PIMPOM</a:t>
                      </a:r>
                      <a:r>
                        <a:rPr kumimoji="1" lang="ja-JP" altLang="en-US" sz="1200" dirty="0"/>
                        <a:t>の機能を使う方法の説明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478496"/>
                  </a:ext>
                </a:extLst>
              </a:tr>
              <a:tr h="76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クイックスタートガイド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0062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27584" y="623704"/>
            <a:ext cx="3456384" cy="6032421"/>
          </a:xfrm>
          <a:prstGeom prst="rect">
            <a:avLst/>
          </a:prstGeom>
          <a:noFill/>
        </p:spPr>
        <p:txBody>
          <a:bodyPr wrap="square" rtlCol="0">
            <a:spAutoFit/>
          </a:bodyPr>
          <a:lstStyle/>
          <a:p>
            <a:r>
              <a:rPr lang="ja-JP" altLang="en-US" dirty="0"/>
              <a:t>■メニュー</a:t>
            </a:r>
            <a:endParaRPr lang="en-US" altLang="ja-JP" dirty="0"/>
          </a:p>
          <a:p>
            <a:r>
              <a:rPr kumimoji="1" lang="ja-JP" altLang="en-US" sz="1400" dirty="0"/>
              <a:t>　・メニュー一覧</a:t>
            </a:r>
            <a:endParaRPr kumimoji="1" lang="en-US" altLang="ja-JP" sz="1400" dirty="0"/>
          </a:p>
          <a:p>
            <a:r>
              <a:rPr kumimoji="1" lang="ja-JP" altLang="en-US" sz="1400" dirty="0"/>
              <a:t>　・「ファイル」メニュー</a:t>
            </a:r>
            <a:endParaRPr kumimoji="1" lang="en-US" altLang="ja-JP" sz="1400" dirty="0"/>
          </a:p>
          <a:p>
            <a:r>
              <a:rPr lang="ja-JP" altLang="en-US" sz="1400" dirty="0"/>
              <a:t>　・「編集」メニュー</a:t>
            </a:r>
            <a:endParaRPr lang="en-US" altLang="ja-JP" sz="1400" dirty="0"/>
          </a:p>
          <a:p>
            <a:r>
              <a:rPr kumimoji="1" lang="ja-JP" altLang="en-US" sz="1400" dirty="0"/>
              <a:t>　・「表示」メニュー</a:t>
            </a:r>
            <a:endParaRPr kumimoji="1" lang="en-US" altLang="ja-JP" sz="1400" dirty="0"/>
          </a:p>
          <a:p>
            <a:r>
              <a:rPr lang="ja-JP" altLang="en-US" sz="1400" dirty="0"/>
              <a:t>　・「画像処理」メニュー</a:t>
            </a:r>
            <a:endParaRPr lang="en-US" altLang="ja-JP" sz="1400" dirty="0"/>
          </a:p>
          <a:p>
            <a:r>
              <a:rPr kumimoji="1" lang="ja-JP" altLang="en-US" sz="1400" dirty="0"/>
              <a:t>　・「ツール」メニュー</a:t>
            </a:r>
            <a:endParaRPr kumimoji="1" lang="en-US" altLang="ja-JP" sz="1400" dirty="0"/>
          </a:p>
          <a:p>
            <a:r>
              <a:rPr lang="ja-JP" altLang="en-US" sz="1400" dirty="0"/>
              <a:t>　・「カスタムファンクション」メニュー</a:t>
            </a:r>
            <a:endParaRPr lang="en-US" altLang="ja-JP" sz="1400" dirty="0"/>
          </a:p>
          <a:p>
            <a:r>
              <a:rPr kumimoji="1" lang="ja-JP" altLang="en-US" sz="1400" dirty="0"/>
              <a:t>　・「ヘルプ」メニュー</a:t>
            </a:r>
            <a:endParaRPr kumimoji="1" lang="en-US" altLang="ja-JP" sz="1400" dirty="0"/>
          </a:p>
          <a:p>
            <a:endParaRPr kumimoji="1" lang="en-US" altLang="ja-JP" sz="1400" dirty="0"/>
          </a:p>
          <a:p>
            <a:r>
              <a:rPr lang="ja-JP" altLang="en-US" dirty="0"/>
              <a:t>■ウィンドウ</a:t>
            </a:r>
            <a:endParaRPr lang="en-US" altLang="ja-JP" dirty="0"/>
          </a:p>
          <a:p>
            <a:r>
              <a:rPr kumimoji="1" lang="ja-JP" altLang="en-US" sz="1400" dirty="0"/>
              <a:t>　・ウィンドウ一覧</a:t>
            </a:r>
            <a:endParaRPr kumimoji="1" lang="en-US" altLang="ja-JP" sz="1400" dirty="0"/>
          </a:p>
          <a:p>
            <a:r>
              <a:rPr kumimoji="1" lang="ja-JP" altLang="en-US" sz="1400" dirty="0"/>
              <a:t>　・メインウィンドウ</a:t>
            </a:r>
            <a:endParaRPr kumimoji="1" lang="en-US" altLang="ja-JP" sz="1400" dirty="0"/>
          </a:p>
          <a:p>
            <a:r>
              <a:rPr lang="ja-JP" altLang="en-US" sz="1400" dirty="0"/>
              <a:t>　・データウィンドウ</a:t>
            </a:r>
            <a:endParaRPr lang="en-US" altLang="ja-JP" sz="1400" dirty="0"/>
          </a:p>
          <a:p>
            <a:r>
              <a:rPr kumimoji="1" lang="ja-JP" altLang="en-US" sz="1400" dirty="0"/>
              <a:t>　・ヒストグラムウィンドウ　</a:t>
            </a:r>
            <a:endParaRPr kumimoji="1" lang="en-US" altLang="ja-JP" sz="1400" dirty="0"/>
          </a:p>
          <a:p>
            <a:r>
              <a:rPr lang="ja-JP" altLang="en-US" sz="1400" dirty="0"/>
              <a:t>　・マークウィンドウ</a:t>
            </a:r>
            <a:endParaRPr lang="en-US" altLang="ja-JP" sz="1400" dirty="0"/>
          </a:p>
          <a:p>
            <a:r>
              <a:rPr kumimoji="1" lang="ja-JP" altLang="en-US" sz="1400" dirty="0"/>
              <a:t>　</a:t>
            </a:r>
            <a:r>
              <a:rPr lang="ja-JP" altLang="en-US" sz="1400" dirty="0"/>
              <a:t>・作業領域ウィンドウ</a:t>
            </a:r>
            <a:endParaRPr lang="en-US" altLang="ja-JP" sz="1400" dirty="0"/>
          </a:p>
          <a:p>
            <a:r>
              <a:rPr kumimoji="1" lang="ja-JP" altLang="en-US" sz="1400" dirty="0"/>
              <a:t>　・画像生成ウィンドウ</a:t>
            </a:r>
            <a:endParaRPr kumimoji="1" lang="en-US" altLang="ja-JP" sz="1400" dirty="0"/>
          </a:p>
          <a:p>
            <a:r>
              <a:rPr lang="ja-JP" altLang="en-US" sz="1400" dirty="0"/>
              <a:t>　・チャートウィンドウ</a:t>
            </a:r>
            <a:endParaRPr lang="en-US" altLang="ja-JP" sz="1400" dirty="0"/>
          </a:p>
          <a:p>
            <a:r>
              <a:rPr kumimoji="1" lang="ja-JP" altLang="en-US" sz="1400" dirty="0"/>
              <a:t>　・バッチ実行ウィンドウ</a:t>
            </a:r>
            <a:endParaRPr kumimoji="1" lang="en-US" altLang="ja-JP" sz="1400" dirty="0"/>
          </a:p>
          <a:p>
            <a:r>
              <a:rPr lang="ja-JP" altLang="en-US" sz="1400" dirty="0"/>
              <a:t>　・フリーハンド編集ウィンドウ</a:t>
            </a:r>
            <a:endParaRPr lang="en-US" altLang="ja-JP" sz="1400" dirty="0"/>
          </a:p>
          <a:p>
            <a:r>
              <a:rPr kumimoji="1" lang="ja-JP" altLang="en-US" sz="1400" dirty="0"/>
              <a:t>　・</a:t>
            </a:r>
            <a:r>
              <a:rPr kumimoji="1" lang="en-US" altLang="ja-JP" sz="1400" dirty="0"/>
              <a:t>TCP/IP</a:t>
            </a:r>
            <a:r>
              <a:rPr kumimoji="1" lang="ja-JP" altLang="en-US" sz="1400" dirty="0"/>
              <a:t>通信ウィンドウ</a:t>
            </a:r>
            <a:endParaRPr kumimoji="1" lang="en-US" altLang="ja-JP" sz="1400" dirty="0"/>
          </a:p>
          <a:p>
            <a:r>
              <a:rPr lang="ja-JP" altLang="en-US" sz="1400" dirty="0"/>
              <a:t>　・</a:t>
            </a:r>
            <a:r>
              <a:rPr lang="en-US" altLang="ja-JP" sz="1400" dirty="0"/>
              <a:t>2</a:t>
            </a:r>
            <a:r>
              <a:rPr lang="ja-JP" altLang="en-US" sz="1400" dirty="0"/>
              <a:t>値化ウィンドウ</a:t>
            </a:r>
            <a:endParaRPr lang="en-US" altLang="ja-JP" sz="1400" dirty="0"/>
          </a:p>
          <a:p>
            <a:r>
              <a:rPr kumimoji="1" lang="en-US" altLang="ja-JP" sz="1400" dirty="0"/>
              <a:t>  </a:t>
            </a:r>
            <a:r>
              <a:rPr kumimoji="1" lang="ja-JP" altLang="en-US" sz="1400" dirty="0"/>
              <a:t>・複数画像同時表示ウィンドウ</a:t>
            </a:r>
            <a:endParaRPr kumimoji="1" lang="en-US" altLang="ja-JP" sz="1400" dirty="0"/>
          </a:p>
          <a:p>
            <a:r>
              <a:rPr lang="ja-JP" altLang="en-US" sz="1400" dirty="0"/>
              <a:t>　・スクリプトウィンドウ</a:t>
            </a:r>
            <a:endParaRPr lang="en-US" altLang="ja-JP" sz="1400" dirty="0"/>
          </a:p>
          <a:p>
            <a:r>
              <a:rPr lang="ja-JP" altLang="en-US" sz="1400" dirty="0"/>
              <a:t>　・</a:t>
            </a:r>
            <a:r>
              <a:rPr lang="en-US" altLang="ja-JP" sz="1400" dirty="0"/>
              <a:t>Python</a:t>
            </a:r>
            <a:r>
              <a:rPr lang="ja-JP" altLang="en-US" sz="1400" dirty="0"/>
              <a:t>スクリプトウィンドウ</a:t>
            </a:r>
            <a:endParaRPr kumimoji="1" lang="en-US" altLang="ja-JP" sz="1400" dirty="0"/>
          </a:p>
          <a:p>
            <a:endParaRPr kumimoji="1" lang="en-US" altLang="ja-JP" sz="1400" dirty="0"/>
          </a:p>
        </p:txBody>
      </p:sp>
      <p:sp>
        <p:nvSpPr>
          <p:cNvPr id="6" name="テキスト ボックス 5"/>
          <p:cNvSpPr txBox="1"/>
          <p:nvPr/>
        </p:nvSpPr>
        <p:spPr>
          <a:xfrm>
            <a:off x="4572000" y="620688"/>
            <a:ext cx="3816424" cy="2154436"/>
          </a:xfrm>
          <a:prstGeom prst="rect">
            <a:avLst/>
          </a:prstGeom>
          <a:noFill/>
        </p:spPr>
        <p:txBody>
          <a:bodyPr wrap="square" rtlCol="0">
            <a:spAutoFit/>
          </a:bodyPr>
          <a:lstStyle/>
          <a:p>
            <a:r>
              <a:rPr kumimoji="1" lang="ja-JP" altLang="en-US" sz="1400" dirty="0"/>
              <a:t>　・動画ファイル入出力ダイアログ</a:t>
            </a:r>
            <a:endParaRPr kumimoji="1" lang="en-US" altLang="ja-JP" sz="1400" dirty="0"/>
          </a:p>
          <a:p>
            <a:r>
              <a:rPr kumimoji="1" lang="ja-JP" altLang="en-US" sz="1400" dirty="0"/>
              <a:t>　・画像データ型変換ダイアログ</a:t>
            </a:r>
            <a:endParaRPr kumimoji="1" lang="en-US" altLang="ja-JP" sz="1400" dirty="0"/>
          </a:p>
          <a:p>
            <a:r>
              <a:rPr lang="ja-JP" altLang="en-US" sz="1400" dirty="0"/>
              <a:t>　・画像サイズ変換ダイアログ</a:t>
            </a:r>
            <a:endParaRPr lang="en-US" altLang="ja-JP" sz="1400" dirty="0"/>
          </a:p>
          <a:p>
            <a:r>
              <a:rPr kumimoji="1" lang="ja-JP" altLang="en-US" sz="1400" dirty="0"/>
              <a:t>　・幾何変換ダイアログ</a:t>
            </a:r>
            <a:endParaRPr kumimoji="1" lang="en-US" altLang="ja-JP" sz="1400" dirty="0"/>
          </a:p>
          <a:p>
            <a:r>
              <a:rPr lang="ja-JP" altLang="en-US" sz="1400" dirty="0"/>
              <a:t>　・汎用フィルタダイアログ</a:t>
            </a:r>
            <a:endParaRPr lang="en-US" altLang="ja-JP" sz="1400" dirty="0"/>
          </a:p>
          <a:p>
            <a:r>
              <a:rPr lang="ja-JP" altLang="en-US" sz="1400" dirty="0"/>
              <a:t>　・</a:t>
            </a:r>
            <a:r>
              <a:rPr lang="en-US" altLang="ja-JP" sz="1400" dirty="0"/>
              <a:t>3D</a:t>
            </a:r>
            <a:r>
              <a:rPr lang="ja-JP" altLang="en-US" sz="1400" dirty="0"/>
              <a:t>点群表示ダイアログ</a:t>
            </a:r>
            <a:endParaRPr lang="en-US" altLang="ja-JP" sz="1400" dirty="0"/>
          </a:p>
          <a:p>
            <a:r>
              <a:rPr lang="ja-JP" altLang="en-US" sz="1400" dirty="0"/>
              <a:t>　・カスタムファンクション追加ダイアログ</a:t>
            </a:r>
            <a:endParaRPr lang="en-US" altLang="ja-JP" sz="1400" dirty="0"/>
          </a:p>
          <a:p>
            <a:endParaRPr lang="en-US" altLang="ja-JP" dirty="0"/>
          </a:p>
          <a:p>
            <a:r>
              <a:rPr lang="ja-JP" altLang="en-US" dirty="0"/>
              <a:t>■外部プログラムからのデータ受信</a:t>
            </a:r>
            <a:endParaRPr kumimoji="1" lang="ja-JP" altLang="en-US" dirty="0"/>
          </a:p>
        </p:txBody>
      </p:sp>
      <p:sp>
        <p:nvSpPr>
          <p:cNvPr id="7" name="テキスト ボックス 6"/>
          <p:cNvSpPr txBox="1"/>
          <p:nvPr/>
        </p:nvSpPr>
        <p:spPr>
          <a:xfrm>
            <a:off x="4131821" y="15007"/>
            <a:ext cx="1415772" cy="461665"/>
          </a:xfrm>
          <a:prstGeom prst="rect">
            <a:avLst/>
          </a:prstGeom>
          <a:noFill/>
        </p:spPr>
        <p:txBody>
          <a:bodyPr wrap="none" rtlCol="0">
            <a:spAutoFit/>
          </a:bodyPr>
          <a:lstStyle/>
          <a:p>
            <a:r>
              <a:rPr kumimoji="1" lang="ja-JP" altLang="en-US" sz="2400" dirty="0"/>
              <a:t>機能仕様</a:t>
            </a:r>
          </a:p>
        </p:txBody>
      </p:sp>
    </p:spTree>
    <p:extLst>
      <p:ext uri="{BB962C8B-B14F-4D97-AF65-F5344CB8AC3E}">
        <p14:creationId xmlns:p14="http://schemas.microsoft.com/office/powerpoint/2010/main" val="335365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20407" y="15007"/>
            <a:ext cx="1848583" cy="461665"/>
          </a:xfrm>
          <a:prstGeom prst="rect">
            <a:avLst/>
          </a:prstGeom>
          <a:noFill/>
        </p:spPr>
        <p:txBody>
          <a:bodyPr wrap="none" rtlCol="0">
            <a:spAutoFit/>
          </a:bodyPr>
          <a:lstStyle/>
          <a:p>
            <a:r>
              <a:rPr kumimoji="1" lang="ja-JP" altLang="en-US" sz="2400" dirty="0"/>
              <a:t>メニュー一覧</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4538" y="764704"/>
            <a:ext cx="54483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657" y="4149896"/>
            <a:ext cx="901501" cy="38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957642" y="1196752"/>
            <a:ext cx="1382110" cy="276999"/>
          </a:xfrm>
          <a:prstGeom prst="rect">
            <a:avLst/>
          </a:prstGeom>
          <a:noFill/>
        </p:spPr>
        <p:txBody>
          <a:bodyPr wrap="none" rtlCol="0">
            <a:spAutoFit/>
          </a:bodyPr>
          <a:lstStyle/>
          <a:p>
            <a:r>
              <a:rPr lang="ja-JP" altLang="en-US" sz="1200" dirty="0"/>
              <a:t>「ファイル」メニュー</a:t>
            </a:r>
            <a:endParaRPr kumimoji="1" lang="en-US" altLang="ja-JP" sz="1200" dirty="0"/>
          </a:p>
        </p:txBody>
      </p:sp>
      <p:sp>
        <p:nvSpPr>
          <p:cNvPr id="12" name="テキスト ボックス 11"/>
          <p:cNvSpPr txBox="1"/>
          <p:nvPr/>
        </p:nvSpPr>
        <p:spPr>
          <a:xfrm>
            <a:off x="3491880" y="1204567"/>
            <a:ext cx="1168910" cy="276999"/>
          </a:xfrm>
          <a:prstGeom prst="rect">
            <a:avLst/>
          </a:prstGeom>
          <a:noFill/>
        </p:spPr>
        <p:txBody>
          <a:bodyPr wrap="none" rtlCol="0">
            <a:spAutoFit/>
          </a:bodyPr>
          <a:lstStyle/>
          <a:p>
            <a:r>
              <a:rPr lang="ja-JP" altLang="en-US" sz="1200" dirty="0"/>
              <a:t>「編集」メニュー</a:t>
            </a:r>
            <a:endParaRPr kumimoji="1" lang="en-US" altLang="ja-JP" sz="1200" dirty="0"/>
          </a:p>
        </p:txBody>
      </p:sp>
      <p:sp>
        <p:nvSpPr>
          <p:cNvPr id="13" name="テキスト ボックス 12"/>
          <p:cNvSpPr txBox="1"/>
          <p:nvPr/>
        </p:nvSpPr>
        <p:spPr>
          <a:xfrm>
            <a:off x="5794257" y="1207787"/>
            <a:ext cx="1168910" cy="276999"/>
          </a:xfrm>
          <a:prstGeom prst="rect">
            <a:avLst/>
          </a:prstGeom>
          <a:noFill/>
        </p:spPr>
        <p:txBody>
          <a:bodyPr wrap="none" rtlCol="0">
            <a:spAutoFit/>
          </a:bodyPr>
          <a:lstStyle/>
          <a:p>
            <a:r>
              <a:rPr lang="ja-JP" altLang="en-US" sz="1200" dirty="0"/>
              <a:t>「表示」メニュー</a:t>
            </a:r>
            <a:endParaRPr kumimoji="1" lang="en-US" altLang="ja-JP" sz="1200" dirty="0"/>
          </a:p>
        </p:txBody>
      </p:sp>
      <p:sp>
        <p:nvSpPr>
          <p:cNvPr id="14" name="テキスト ボックス 13"/>
          <p:cNvSpPr txBox="1"/>
          <p:nvPr/>
        </p:nvSpPr>
        <p:spPr>
          <a:xfrm>
            <a:off x="7490086" y="1177838"/>
            <a:ext cx="1476686" cy="276999"/>
          </a:xfrm>
          <a:prstGeom prst="rect">
            <a:avLst/>
          </a:prstGeom>
          <a:noFill/>
        </p:spPr>
        <p:txBody>
          <a:bodyPr wrap="none" rtlCol="0">
            <a:spAutoFit/>
          </a:bodyPr>
          <a:lstStyle/>
          <a:p>
            <a:r>
              <a:rPr lang="ja-JP" altLang="en-US" sz="1200" dirty="0"/>
              <a:t>「画像処理」メニュー</a:t>
            </a:r>
            <a:endParaRPr kumimoji="1" lang="en-US" altLang="ja-JP" sz="1200" dirty="0"/>
          </a:p>
        </p:txBody>
      </p:sp>
      <p:sp>
        <p:nvSpPr>
          <p:cNvPr id="15" name="テキスト ボックス 14"/>
          <p:cNvSpPr txBox="1"/>
          <p:nvPr/>
        </p:nvSpPr>
        <p:spPr>
          <a:xfrm>
            <a:off x="386496" y="3777294"/>
            <a:ext cx="1295547" cy="276999"/>
          </a:xfrm>
          <a:prstGeom prst="rect">
            <a:avLst/>
          </a:prstGeom>
          <a:noFill/>
        </p:spPr>
        <p:txBody>
          <a:bodyPr wrap="none" rtlCol="0">
            <a:spAutoFit/>
          </a:bodyPr>
          <a:lstStyle/>
          <a:p>
            <a:r>
              <a:rPr lang="ja-JP" altLang="en-US" sz="1200" dirty="0"/>
              <a:t>「ツール」メニュー</a:t>
            </a:r>
            <a:endParaRPr kumimoji="1" lang="en-US" altLang="ja-JP" sz="1200" dirty="0"/>
          </a:p>
        </p:txBody>
      </p:sp>
      <p:sp>
        <p:nvSpPr>
          <p:cNvPr id="16" name="テキスト ボックス 15"/>
          <p:cNvSpPr txBox="1"/>
          <p:nvPr/>
        </p:nvSpPr>
        <p:spPr>
          <a:xfrm>
            <a:off x="3072633" y="3872897"/>
            <a:ext cx="2260555" cy="276999"/>
          </a:xfrm>
          <a:prstGeom prst="rect">
            <a:avLst/>
          </a:prstGeom>
          <a:noFill/>
        </p:spPr>
        <p:txBody>
          <a:bodyPr wrap="none" rtlCol="0">
            <a:spAutoFit/>
          </a:bodyPr>
          <a:lstStyle/>
          <a:p>
            <a:r>
              <a:rPr lang="ja-JP" altLang="en-US" sz="1200" dirty="0"/>
              <a:t>「カスタムファンクション」メニュー</a:t>
            </a:r>
            <a:endParaRPr kumimoji="1" lang="en-US" altLang="ja-JP" sz="1200" dirty="0"/>
          </a:p>
        </p:txBody>
      </p:sp>
      <p:sp>
        <p:nvSpPr>
          <p:cNvPr id="17" name="テキスト ボックス 16"/>
          <p:cNvSpPr txBox="1"/>
          <p:nvPr/>
        </p:nvSpPr>
        <p:spPr>
          <a:xfrm>
            <a:off x="5485588" y="3899847"/>
            <a:ext cx="1297150" cy="276999"/>
          </a:xfrm>
          <a:prstGeom prst="rect">
            <a:avLst/>
          </a:prstGeom>
          <a:noFill/>
        </p:spPr>
        <p:txBody>
          <a:bodyPr wrap="none" rtlCol="0">
            <a:spAutoFit/>
          </a:bodyPr>
          <a:lstStyle/>
          <a:p>
            <a:r>
              <a:rPr lang="ja-JP" altLang="en-US" sz="1200" dirty="0"/>
              <a:t>「ヘルプ」メニュー</a:t>
            </a:r>
            <a:endParaRPr kumimoji="1" lang="en-US" altLang="ja-JP" sz="1200"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3796" y="1474880"/>
            <a:ext cx="1134668" cy="87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cstate="print"/>
          <a:srcRect/>
          <a:stretch>
            <a:fillRect/>
          </a:stretch>
        </p:blipFill>
        <p:spPr bwMode="auto">
          <a:xfrm>
            <a:off x="245265" y="1481566"/>
            <a:ext cx="2592288" cy="2120963"/>
          </a:xfrm>
          <a:prstGeom prst="rect">
            <a:avLst/>
          </a:prstGeom>
          <a:noFill/>
          <a:ln w="9525">
            <a:noFill/>
            <a:miter lim="800000"/>
            <a:headEnd/>
            <a:tailEnd/>
          </a:ln>
        </p:spPr>
      </p:pic>
      <p:pic>
        <p:nvPicPr>
          <p:cNvPr id="9" name="図 8">
            <a:extLst>
              <a:ext uri="{FF2B5EF4-FFF2-40B4-BE49-F238E27FC236}">
                <a16:creationId xmlns:a16="http://schemas.microsoft.com/office/drawing/2014/main" id="{9B1F629C-55D9-41AE-8D6A-6B5AB8F17526}"/>
              </a:ext>
            </a:extLst>
          </p:cNvPr>
          <p:cNvPicPr>
            <a:picLocks noChangeAspect="1"/>
          </p:cNvPicPr>
          <p:nvPr/>
        </p:nvPicPr>
        <p:blipFill>
          <a:blip r:embed="rId6"/>
          <a:stretch>
            <a:fillRect/>
          </a:stretch>
        </p:blipFill>
        <p:spPr>
          <a:xfrm>
            <a:off x="5185830" y="1468104"/>
            <a:ext cx="2304256" cy="1307164"/>
          </a:xfrm>
          <a:prstGeom prst="rect">
            <a:avLst/>
          </a:prstGeom>
        </p:spPr>
      </p:pic>
      <p:pic>
        <p:nvPicPr>
          <p:cNvPr id="19" name="図 18">
            <a:extLst>
              <a:ext uri="{FF2B5EF4-FFF2-40B4-BE49-F238E27FC236}">
                <a16:creationId xmlns:a16="http://schemas.microsoft.com/office/drawing/2014/main" id="{8B4E0D2D-A634-426A-A774-2E9CBF9A4ACD}"/>
              </a:ext>
            </a:extLst>
          </p:cNvPr>
          <p:cNvPicPr>
            <a:picLocks noChangeAspect="1"/>
          </p:cNvPicPr>
          <p:nvPr/>
        </p:nvPicPr>
        <p:blipFill>
          <a:blip r:embed="rId7"/>
          <a:stretch>
            <a:fillRect/>
          </a:stretch>
        </p:blipFill>
        <p:spPr>
          <a:xfrm>
            <a:off x="5475356" y="4114940"/>
            <a:ext cx="2260555" cy="883567"/>
          </a:xfrm>
          <a:prstGeom prst="rect">
            <a:avLst/>
          </a:prstGeom>
        </p:spPr>
      </p:pic>
      <p:pic>
        <p:nvPicPr>
          <p:cNvPr id="6" name="図 5">
            <a:extLst>
              <a:ext uri="{FF2B5EF4-FFF2-40B4-BE49-F238E27FC236}">
                <a16:creationId xmlns:a16="http://schemas.microsoft.com/office/drawing/2014/main" id="{E1790636-D0C5-4894-A00C-4A3296A1F103}"/>
              </a:ext>
            </a:extLst>
          </p:cNvPr>
          <p:cNvPicPr>
            <a:picLocks noChangeAspect="1"/>
          </p:cNvPicPr>
          <p:nvPr/>
        </p:nvPicPr>
        <p:blipFill>
          <a:blip r:embed="rId8"/>
          <a:stretch>
            <a:fillRect/>
          </a:stretch>
        </p:blipFill>
        <p:spPr>
          <a:xfrm>
            <a:off x="2970103" y="1481566"/>
            <a:ext cx="2033946" cy="1781851"/>
          </a:xfrm>
          <a:prstGeom prst="rect">
            <a:avLst/>
          </a:prstGeom>
        </p:spPr>
      </p:pic>
      <p:pic>
        <p:nvPicPr>
          <p:cNvPr id="10" name="図 9">
            <a:extLst>
              <a:ext uri="{FF2B5EF4-FFF2-40B4-BE49-F238E27FC236}">
                <a16:creationId xmlns:a16="http://schemas.microsoft.com/office/drawing/2014/main" id="{CE4BD51B-39E4-42B6-9519-0EF1B449408D}"/>
              </a:ext>
            </a:extLst>
          </p:cNvPr>
          <p:cNvPicPr>
            <a:picLocks noChangeAspect="1"/>
          </p:cNvPicPr>
          <p:nvPr/>
        </p:nvPicPr>
        <p:blipFill>
          <a:blip r:embed="rId9"/>
          <a:stretch>
            <a:fillRect/>
          </a:stretch>
        </p:blipFill>
        <p:spPr>
          <a:xfrm>
            <a:off x="275585" y="4104002"/>
            <a:ext cx="1344087" cy="1202029"/>
          </a:xfrm>
          <a:prstGeom prst="rect">
            <a:avLst/>
          </a:prstGeom>
        </p:spPr>
      </p:pic>
    </p:spTree>
    <p:extLst>
      <p:ext uri="{BB962C8B-B14F-4D97-AF65-F5344CB8AC3E}">
        <p14:creationId xmlns:p14="http://schemas.microsoft.com/office/powerpoint/2010/main" val="242911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kumimoji="1" lang="en-US" altLang="ja-JP" sz="2400" dirty="0"/>
              <a:t>1/2</a:t>
            </a:r>
            <a:r>
              <a:rPr kumimoji="1" lang="ja-JP" altLang="en-US" sz="2400" dirty="0"/>
              <a:t>）</a:t>
            </a:r>
          </a:p>
        </p:txBody>
      </p:sp>
      <p:graphicFrame>
        <p:nvGraphicFramePr>
          <p:cNvPr id="2" name="表 1"/>
          <p:cNvGraphicFramePr>
            <a:graphicFrameLocks noGrp="1"/>
          </p:cNvGraphicFramePr>
          <p:nvPr>
            <p:extLst>
              <p:ext uri="{D42A27DB-BD31-4B8C-83A1-F6EECF244321}">
                <p14:modId xmlns:p14="http://schemas.microsoft.com/office/powerpoint/2010/main" val="1099715775"/>
              </p:ext>
            </p:extLst>
          </p:nvPr>
        </p:nvGraphicFramePr>
        <p:xfrm>
          <a:off x="323528" y="548680"/>
          <a:ext cx="8712968" cy="6143065"/>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639006">
                <a:tc>
                  <a:txBody>
                    <a:bodyPr/>
                    <a:lstStyle/>
                    <a:p>
                      <a:r>
                        <a:rPr kumimoji="1" lang="ja-JP" altLang="en-US" sz="1200" dirty="0"/>
                        <a:t>画像ファイルを開く</a:t>
                      </a:r>
                      <a:r>
                        <a:rPr kumimoji="1" lang="en-US" altLang="ja-JP" sz="1200" dirty="0"/>
                        <a:t>(O)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ファイルダイアログを起動し、画像ファイルを選択し、選択されたファイルを開いて、現在選択中の画像メモリに展開する。開けるファイルの種類と画像データの型は以下のとおり</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　ファイルダイアログ中で複数のファイルを選択することもできる。その場合は現在選択中の画像メモリから、次の番号の画像メモリへ順次展開される。</a:t>
                      </a:r>
                      <a:endParaRPr kumimoji="1" lang="en-US" altLang="ja-JP" sz="1200" dirty="0"/>
                    </a:p>
                    <a:p>
                      <a:r>
                        <a:rPr kumimoji="1" lang="ja-JP" altLang="en-US" sz="1200" dirty="0"/>
                        <a:t>　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7009">
                <a:tc>
                  <a:txBody>
                    <a:bodyPr/>
                    <a:lstStyle/>
                    <a:p>
                      <a:r>
                        <a:rPr kumimoji="1" lang="ja-JP" altLang="en-US" sz="1200" dirty="0"/>
                        <a:t>複数の画像ファイルを</a:t>
                      </a:r>
                      <a:r>
                        <a:rPr kumimoji="1" lang="en-US" altLang="ja-JP" sz="1200" dirty="0"/>
                        <a:t>3D/F3D</a:t>
                      </a:r>
                      <a:r>
                        <a:rPr kumimoji="1" lang="ja-JP" altLang="en-US" sz="1200" dirty="0"/>
                        <a:t>データとして開く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動画像入出力ダイアログを起動し、複数の</a:t>
                      </a:r>
                      <a:r>
                        <a:rPr kumimoji="1" lang="en-US" altLang="ja-JP" sz="1200" dirty="0"/>
                        <a:t>*raw</a:t>
                      </a:r>
                      <a:r>
                        <a:rPr kumimoji="1" lang="ja-JP" altLang="en-US" sz="1200" dirty="0"/>
                        <a:t>／</a:t>
                      </a:r>
                      <a:r>
                        <a:rPr kumimoji="1" lang="en-US" altLang="ja-JP" sz="1200" dirty="0"/>
                        <a:t>*.bmp</a:t>
                      </a:r>
                      <a:r>
                        <a:rPr kumimoji="1" lang="ja-JP" altLang="en-US" sz="1200" dirty="0"/>
                        <a:t>／</a:t>
                      </a:r>
                      <a:r>
                        <a:rPr kumimoji="1" lang="en-US" altLang="ja-JP" sz="1200" dirty="0"/>
                        <a:t>*float</a:t>
                      </a:r>
                      <a:r>
                        <a:rPr kumimoji="1" lang="ja-JP" altLang="en-US" sz="1200" dirty="0"/>
                        <a:t>ファイルを選択して開き、現在選択中の画像メモリに</a:t>
                      </a:r>
                      <a:r>
                        <a:rPr kumimoji="1" lang="en-US" altLang="ja-JP" sz="1200" dirty="0"/>
                        <a:t>3D</a:t>
                      </a:r>
                      <a:r>
                        <a:rPr kumimoji="1" lang="ja-JP" altLang="en-US" sz="1200" dirty="0"/>
                        <a:t>または</a:t>
                      </a:r>
                      <a:r>
                        <a:rPr kumimoji="1" lang="en-US" altLang="ja-JP" sz="1200" dirty="0"/>
                        <a:t>FLOAT3D</a:t>
                      </a:r>
                      <a:r>
                        <a:rPr kumimoji="1" lang="ja-JP" altLang="en-US" sz="1200" dirty="0"/>
                        <a:t>型として展開する。</a:t>
                      </a:r>
                      <a:endParaRPr kumimoji="1" lang="en-US" altLang="ja-JP" sz="1200" dirty="0"/>
                    </a:p>
                    <a:p>
                      <a:r>
                        <a:rPr kumimoji="1" lang="ja-JP" altLang="en-US" sz="1200" dirty="0"/>
                        <a:t>開くファイルはすべて同形式で同サイズでなくてはならない。また</a:t>
                      </a:r>
                      <a:r>
                        <a:rPr kumimoji="1" lang="en-US" altLang="ja-JP" sz="1200" dirty="0"/>
                        <a:t>Bitmap</a:t>
                      </a:r>
                      <a:r>
                        <a:rPr kumimoji="1" lang="ja-JP" altLang="en-US" sz="1200" dirty="0"/>
                        <a:t>は</a:t>
                      </a:r>
                      <a:r>
                        <a:rPr kumimoji="1" lang="en-US" altLang="ja-JP" sz="1200" dirty="0"/>
                        <a:t>8bit </a:t>
                      </a:r>
                      <a:r>
                        <a:rPr kumimoji="1" lang="ja-JP" altLang="en-US" sz="1200" dirty="0"/>
                        <a:t>か</a:t>
                      </a:r>
                      <a:r>
                        <a:rPr kumimoji="1" lang="en-US" altLang="ja-JP" sz="1200" dirty="0"/>
                        <a:t>24bit</a:t>
                      </a:r>
                      <a:r>
                        <a:rPr kumimoji="1" lang="ja-JP" altLang="en-US" sz="1200" dirty="0"/>
                        <a:t>に限られる。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511">
                <a:tc>
                  <a:txBody>
                    <a:bodyPr/>
                    <a:lstStyle/>
                    <a:p>
                      <a:r>
                        <a:rPr kumimoji="1" lang="ja-JP" altLang="en-US" sz="1200" dirty="0"/>
                        <a:t>最近使ったファイル</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で過去に開いた画像ファイルの絶対パス一覧を表示する（最大</a:t>
                      </a:r>
                      <a:r>
                        <a:rPr kumimoji="1" lang="en-US" altLang="ja-JP" sz="1200" dirty="0"/>
                        <a:t>10</a:t>
                      </a:r>
                      <a:r>
                        <a:rPr kumimoji="1" lang="ja-JP" altLang="en-US" sz="1200" dirty="0"/>
                        <a:t>個まで）</a:t>
                      </a:r>
                      <a:endParaRPr kumimoji="1" lang="en-US" altLang="ja-JP" sz="1200" dirty="0"/>
                    </a:p>
                    <a:p>
                      <a:r>
                        <a:rPr kumimoji="1" lang="ja-JP" altLang="en-US" sz="1200" dirty="0"/>
                        <a:t>選択すると、その画像ファイルを開き、現在選択中の画像メモリに展開する</a:t>
                      </a:r>
                      <a:endParaRPr kumimoji="1" lang="en-US" altLang="ja-JP" sz="1200" dirty="0"/>
                    </a:p>
                    <a:p>
                      <a:r>
                        <a:rPr kumimoji="1" lang="ja-JP" altLang="en-US" sz="1200" dirty="0"/>
                        <a:t>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3018855939"/>
              </p:ext>
            </p:extLst>
          </p:nvPr>
        </p:nvGraphicFramePr>
        <p:xfrm>
          <a:off x="2195737" y="1106408"/>
          <a:ext cx="6696743" cy="3108960"/>
        </p:xfrm>
        <a:graphic>
          <a:graphicData uri="http://schemas.openxmlformats.org/drawingml/2006/table">
            <a:tbl>
              <a:tblPr/>
              <a:tblGrid>
                <a:gridCol w="1539480">
                  <a:extLst>
                    <a:ext uri="{9D8B030D-6E8A-4147-A177-3AD203B41FA5}">
                      <a16:colId xmlns:a16="http://schemas.microsoft.com/office/drawing/2014/main" val="20000"/>
                    </a:ext>
                  </a:extLst>
                </a:gridCol>
                <a:gridCol w="692767">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146416">
                <a:tc>
                  <a:txBody>
                    <a:bodyPr/>
                    <a:lstStyle/>
                    <a:p>
                      <a:r>
                        <a:rPr kumimoji="1" lang="ja-JP" altLang="en-US" sz="1200" dirty="0"/>
                        <a:t>ファイルの種類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備考</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92833">
                <a:tc>
                  <a:txBody>
                    <a:bodyPr/>
                    <a:lstStyle/>
                    <a:p>
                      <a:r>
                        <a:rPr kumimoji="1" lang="en-US" altLang="ja-JP" sz="1200" dirty="0"/>
                        <a:t>Windows Bitmap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*.bmp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 </a:t>
                      </a:r>
                      <a:r>
                        <a:rPr kumimoji="1" lang="ja-JP" altLang="en-US" sz="1200" dirty="0"/>
                        <a:t>→　</a:t>
                      </a:r>
                      <a:r>
                        <a:rPr kumimoji="1" lang="en-US" altLang="ja-JP" sz="1200" dirty="0"/>
                        <a:t>BYTE</a:t>
                      </a:r>
                    </a:p>
                    <a:p>
                      <a:r>
                        <a:rPr kumimoji="1" lang="en-US" altLang="ja-JP" sz="1200" dirty="0"/>
                        <a:t>24bit/32bit  </a:t>
                      </a:r>
                      <a:r>
                        <a:rPr kumimoji="1" lang="ja-JP" altLang="en-US" sz="1200" dirty="0"/>
                        <a:t>→  </a:t>
                      </a:r>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16">
                <a:tc>
                  <a:txBody>
                    <a:bodyPr/>
                    <a:lstStyle/>
                    <a:p>
                      <a:r>
                        <a:rPr kumimoji="1" lang="en-US" altLang="ja-JP" sz="1200" dirty="0"/>
                        <a:t>JPEG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*.jpg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RGB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16">
                <a:tc>
                  <a:txBody>
                    <a:bodyPr/>
                    <a:lstStyle/>
                    <a:p>
                      <a:r>
                        <a:rPr kumimoji="1" lang="en-US" altLang="ja-JP" sz="1200" dirty="0"/>
                        <a:t>8bot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16">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46416">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6416">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6416">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46416">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6416">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46416">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6416">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46416">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46416">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92833">
                <a:tc>
                  <a:txBody>
                    <a:bodyPr/>
                    <a:lstStyle/>
                    <a:p>
                      <a:r>
                        <a:rPr kumimoji="1" lang="en-US" altLang="ja-JP" sz="1200" dirty="0"/>
                        <a:t>PIMPOM</a:t>
                      </a:r>
                      <a:r>
                        <a:rPr kumimoji="1" lang="ja-JP" altLang="en-US" sz="1200" dirty="0"/>
                        <a:t>アーカイブ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pim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すべて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このファイル形式は画像メモリの全データを持っており、保存時の状態が再現される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301185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lang="ja-JP" altLang="en-US" sz="2400" dirty="0"/>
              <a:t>（</a:t>
            </a:r>
            <a:r>
              <a:rPr lang="en-US" altLang="ja-JP" sz="2400" dirty="0"/>
              <a:t>2/2</a:t>
            </a:r>
            <a:r>
              <a:rPr lang="ja-JP" altLang="en-US" sz="2400" dirty="0"/>
              <a:t>）</a:t>
            </a:r>
            <a:endParaRPr kumimoji="1" lang="ja-JP" altLang="en-US" sz="2400" dirty="0"/>
          </a:p>
        </p:txBody>
      </p:sp>
      <p:graphicFrame>
        <p:nvGraphicFramePr>
          <p:cNvPr id="2" name="表 1"/>
          <p:cNvGraphicFramePr>
            <a:graphicFrameLocks noGrp="1"/>
          </p:cNvGraphicFramePr>
          <p:nvPr>
            <p:extLst>
              <p:ext uri="{D42A27DB-BD31-4B8C-83A1-F6EECF244321}">
                <p14:modId xmlns:p14="http://schemas.microsoft.com/office/powerpoint/2010/main" val="3108950208"/>
              </p:ext>
            </p:extLst>
          </p:nvPr>
        </p:nvGraphicFramePr>
        <p:xfrm>
          <a:off x="323528" y="495226"/>
          <a:ext cx="8712968" cy="621871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755358">
                <a:tc>
                  <a:txBody>
                    <a:bodyPr/>
                    <a:lstStyle/>
                    <a:p>
                      <a:r>
                        <a:rPr kumimoji="1" lang="ja-JP" altLang="en-US" sz="1200" dirty="0"/>
                        <a:t>画像データをバイナリファイルとして保存</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現在選択中の画像メモリを、画像データの型に応じた形式のファイルにて保存する。</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5733">
                <a:tc>
                  <a:txBody>
                    <a:bodyPr/>
                    <a:lstStyle/>
                    <a:p>
                      <a:r>
                        <a:rPr kumimoji="1" lang="ja-JP" altLang="en-US" sz="1200" dirty="0"/>
                        <a:t>画像データをアーカイブファイルとして保存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現在選択中の画像メモリの内容一式をアーカイブファイル（</a:t>
                      </a:r>
                      <a:r>
                        <a:rPr kumimoji="1" lang="en-US" altLang="ja-JP" sz="1200" dirty="0"/>
                        <a:t>*</a:t>
                      </a:r>
                      <a:r>
                        <a:rPr kumimoji="1" lang="en-US" altLang="ja-JP" sz="1200" dirty="0" err="1"/>
                        <a:t>pim</a:t>
                      </a:r>
                      <a:r>
                        <a:rPr kumimoji="1" lang="ja-JP" altLang="en-US" sz="1200" dirty="0"/>
                        <a:t>）として保存する。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表示画像をビットマップとして保存</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現在選択中の画像メモリの表示画像をビットマップファイルとして保存する。</a:t>
                      </a:r>
                      <a:endParaRPr kumimoji="1" lang="en-US" altLang="ja-JP" sz="1200" dirty="0"/>
                    </a:p>
                    <a:p>
                      <a:r>
                        <a:rPr kumimoji="1" lang="ja-JP" altLang="en-US" sz="1200" dirty="0"/>
                        <a:t>画像データが</a:t>
                      </a:r>
                      <a:r>
                        <a:rPr kumimoji="1" lang="en-US" altLang="ja-JP" sz="1200" dirty="0"/>
                        <a:t>RGB/RGB3D</a:t>
                      </a:r>
                      <a:r>
                        <a:rPr kumimoji="1" lang="ja-JP" altLang="en-US" sz="1200" dirty="0"/>
                        <a:t>の場合は</a:t>
                      </a:r>
                      <a:r>
                        <a:rPr kumimoji="1" lang="en-US" altLang="ja-JP" sz="1200" dirty="0"/>
                        <a:t>24bit</a:t>
                      </a:r>
                      <a:r>
                        <a:rPr kumimoji="1" lang="ja-JP" altLang="en-US" sz="1200" dirty="0"/>
                        <a:t>カラービットマップになる。それ以外は</a:t>
                      </a:r>
                      <a:r>
                        <a:rPr kumimoji="1" lang="en-US" altLang="ja-JP" sz="1200" dirty="0"/>
                        <a:t>8bit</a:t>
                      </a:r>
                      <a:r>
                        <a:rPr kumimoji="1" lang="ja-JP" altLang="en-US" sz="1200" dirty="0"/>
                        <a:t>モノクロビットマップになる。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4241">
                <a:tc>
                  <a:txBody>
                    <a:bodyPr/>
                    <a:lstStyle/>
                    <a:p>
                      <a:r>
                        <a:rPr kumimoji="1" lang="en-US" altLang="ja-JP" sz="1200" dirty="0"/>
                        <a:t>3D/F3D</a:t>
                      </a:r>
                      <a:r>
                        <a:rPr kumimoji="1" lang="ja-JP" altLang="en-US" sz="1200" dirty="0"/>
                        <a:t>データを複数の画像ファイルとして保存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a:t>
                      </a:r>
                      <a:r>
                        <a:rPr kumimoji="1" lang="en-US" altLang="ja-JP" sz="1200" dirty="0"/>
                        <a:t>3D</a:t>
                      </a:r>
                      <a:r>
                        <a:rPr kumimoji="1" lang="ja-JP" altLang="en-US" sz="1200" dirty="0"/>
                        <a:t>型もしくは</a:t>
                      </a:r>
                      <a:r>
                        <a:rPr kumimoji="1" lang="en-US" altLang="ja-JP" sz="1200" dirty="0"/>
                        <a:t>FLOAT3D</a:t>
                      </a:r>
                      <a:r>
                        <a:rPr kumimoji="1" lang="ja-JP" altLang="en-US" sz="1200" dirty="0"/>
                        <a:t>型の画像データが入っている場合、動画像入出力ダイアログを起動し、各ページ別々の</a:t>
                      </a:r>
                      <a:r>
                        <a:rPr kumimoji="1" lang="en-US" altLang="ja-JP" sz="1200" dirty="0"/>
                        <a:t>*bmp/*.raw/*float</a:t>
                      </a:r>
                      <a:r>
                        <a:rPr kumimoji="1" lang="ja-JP" altLang="en-US" sz="1200" dirty="0"/>
                        <a:t>ファイルに保存する。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a:t>
                      </a:r>
                      <a:r>
                        <a:rPr kumimoji="1" lang="en-US" altLang="ja-JP" sz="1200" dirty="0"/>
                        <a:t>3D/FLOAT3D</a:t>
                      </a:r>
                      <a:r>
                        <a:rPr kumimoji="1" lang="ja-JP" altLang="en-US" sz="1200" dirty="0"/>
                        <a:t>以外もしくは空の場合はなにもしない。</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7279">
                <a:tc>
                  <a:txBody>
                    <a:bodyPr/>
                    <a:lstStyle/>
                    <a:p>
                      <a:r>
                        <a:rPr kumimoji="1" lang="ja-JP" altLang="en-US" sz="1200" dirty="0"/>
                        <a:t>画像メモリ一括保存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現在展開中のすべての画像データをアーカイブファイルとして保存する。</a:t>
                      </a:r>
                      <a:endParaRPr kumimoji="1" lang="en-US" altLang="ja-JP" sz="1200" dirty="0"/>
                    </a:p>
                    <a:p>
                      <a:r>
                        <a:rPr kumimoji="1" lang="ja-JP" altLang="en-US" sz="1200" dirty="0"/>
                        <a:t>これらのファイルは</a:t>
                      </a:r>
                      <a:r>
                        <a:rPr kumimoji="1" lang="en-US" altLang="ja-JP" sz="1200" dirty="0"/>
                        <a:t>pimpom.exe</a:t>
                      </a:r>
                      <a:r>
                        <a:rPr kumimoji="1" lang="ja-JP" altLang="en-US" sz="1200" dirty="0"/>
                        <a:t>と同じディレクトリ内の「</a:t>
                      </a:r>
                      <a:r>
                        <a:rPr kumimoji="1" lang="en-US" altLang="ja-JP" sz="1200" dirty="0"/>
                        <a:t>images</a:t>
                      </a:r>
                      <a:r>
                        <a:rPr kumimoji="1" lang="ja-JP" altLang="en-US" sz="1200" dirty="0"/>
                        <a:t>」ディレクトリに入れる</a:t>
                      </a:r>
                      <a:endParaRPr kumimoji="1" lang="en-US" altLang="ja-JP" sz="1200" dirty="0"/>
                    </a:p>
                    <a:p>
                      <a:r>
                        <a:rPr kumimoji="1" lang="ja-JP" altLang="en-US" sz="1200" dirty="0"/>
                        <a:t>次回</a:t>
                      </a:r>
                      <a:r>
                        <a:rPr kumimoji="1" lang="en-US" altLang="ja-JP" sz="1200" dirty="0"/>
                        <a:t>PIMPOM</a:t>
                      </a:r>
                      <a:r>
                        <a:rPr kumimoji="1" lang="ja-JP" altLang="en-US" sz="1200" dirty="0"/>
                        <a:t>起動時には、これら全画像が展開された状態から再開できる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8281">
                <a:tc>
                  <a:txBody>
                    <a:bodyPr/>
                    <a:lstStyle/>
                    <a:p>
                      <a:r>
                        <a:rPr kumimoji="1" lang="ja-JP" altLang="en-US" sz="1200" dirty="0"/>
                        <a:t>表示画像を印刷</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表示画像を印刷するためのプリンタダイアログを出す。</a:t>
                      </a:r>
                      <a:endParaRPr kumimoji="1" lang="en-US" altLang="ja-JP" sz="1200" dirty="0"/>
                    </a:p>
                    <a:p>
                      <a:r>
                        <a:rPr kumimoji="1" lang="ja-JP" altLang="en-US" sz="1200" dirty="0"/>
                        <a:t>その前に印刷時の解像度をダイアログボックスで設定する。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1777">
                <a:tc>
                  <a:txBody>
                    <a:bodyPr/>
                    <a:lstStyle/>
                    <a:p>
                      <a:r>
                        <a:rPr kumimoji="1" lang="ja-JP" altLang="en-US" sz="1200" dirty="0"/>
                        <a:t>アプリケーションの終了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を閉じる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1094420536"/>
              </p:ext>
            </p:extLst>
          </p:nvPr>
        </p:nvGraphicFramePr>
        <p:xfrm>
          <a:off x="2195736" y="957848"/>
          <a:ext cx="4536504" cy="2194560"/>
        </p:xfrm>
        <a:graphic>
          <a:graphicData uri="http://schemas.openxmlformats.org/drawingml/2006/table">
            <a:tbl>
              <a:tblPr/>
              <a:tblGrid>
                <a:gridCol w="1440160">
                  <a:extLst>
                    <a:ext uri="{9D8B030D-6E8A-4147-A177-3AD203B41FA5}">
                      <a16:colId xmlns:a16="http://schemas.microsoft.com/office/drawing/2014/main" val="20000"/>
                    </a:ext>
                  </a:extLst>
                </a:gridCol>
                <a:gridCol w="2200673">
                  <a:extLst>
                    <a:ext uri="{9D8B030D-6E8A-4147-A177-3AD203B41FA5}">
                      <a16:colId xmlns:a16="http://schemas.microsoft.com/office/drawing/2014/main" val="20001"/>
                    </a:ext>
                  </a:extLst>
                </a:gridCol>
                <a:gridCol w="895671">
                  <a:extLst>
                    <a:ext uri="{9D8B030D-6E8A-4147-A177-3AD203B41FA5}">
                      <a16:colId xmlns:a16="http://schemas.microsoft.com/office/drawing/2014/main" val="20002"/>
                    </a:ext>
                  </a:extLst>
                </a:gridCol>
              </a:tblGrid>
              <a:tr h="70924">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ファイル形式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37875">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8bot</a:t>
                      </a:r>
                      <a:r>
                        <a:rPr kumimoji="1" lang="ja-JP" altLang="en-US" sz="1200" dirty="0"/>
                        <a:t>符号なし整数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937">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937">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4822">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8937">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8937">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68937">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68937">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688">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89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「編集」メニュー</a:t>
            </a:r>
          </a:p>
        </p:txBody>
      </p:sp>
      <p:graphicFrame>
        <p:nvGraphicFramePr>
          <p:cNvPr id="3" name="表 2"/>
          <p:cNvGraphicFramePr>
            <a:graphicFrameLocks noGrp="1"/>
          </p:cNvGraphicFramePr>
          <p:nvPr>
            <p:extLst>
              <p:ext uri="{D42A27DB-BD31-4B8C-83A1-F6EECF244321}">
                <p14:modId xmlns:p14="http://schemas.microsoft.com/office/powerpoint/2010/main" val="4250904176"/>
              </p:ext>
            </p:extLst>
          </p:nvPr>
        </p:nvGraphicFramePr>
        <p:xfrm>
          <a:off x="323528" y="532020"/>
          <a:ext cx="8712968" cy="3465107"/>
        </p:xfrm>
        <a:graphic>
          <a:graphicData uri="http://schemas.openxmlformats.org/drawingml/2006/table">
            <a:tbl>
              <a:tblPr/>
              <a:tblGrid>
                <a:gridCol w="1656184">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ja-JP" altLang="en-US" sz="1200" dirty="0"/>
                        <a:t>画像データの名前変換</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現在選択中の画像メモリ名を変更するダイアログボックスを出す。</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3482">
                <a:tc>
                  <a:txBody>
                    <a:bodyPr/>
                    <a:lstStyle/>
                    <a:p>
                      <a:r>
                        <a:rPr kumimoji="1" lang="ja-JP" altLang="en-US" sz="1200" dirty="0"/>
                        <a:t>画像データの型変換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画像データ型変換ダイアログを起動し、現在選択中の画像データの型を変換する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画像データ削除</a:t>
                      </a:r>
                      <a:r>
                        <a:rPr kumimoji="1" lang="en-US" altLang="ja-JP" sz="1200" dirty="0"/>
                        <a:t>(D)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現在選択中の画像メモリを空にする。</a:t>
                      </a:r>
                      <a:endParaRPr kumimoji="1" lang="en-US" altLang="ja-JP" sz="1200" dirty="0"/>
                    </a:p>
                    <a:p>
                      <a:r>
                        <a:rPr kumimoji="1" lang="ja-JP" altLang="en-US" sz="1200" dirty="0"/>
                        <a:t>画像メモリに入っていたデータは、バックアップ用のメモリ領域に格納される。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556">
                <a:tc>
                  <a:txBody>
                    <a:bodyPr/>
                    <a:lstStyle/>
                    <a:p>
                      <a:r>
                        <a:rPr kumimoji="1" lang="ja-JP" altLang="en-US" sz="1200" dirty="0"/>
                        <a:t>画像データ復元</a:t>
                      </a:r>
                      <a:r>
                        <a:rPr kumimoji="1" lang="en-US" altLang="ja-JP" sz="1200" dirty="0"/>
                        <a:t>(U)</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現在選択中の画像メモリに、バックアップ用のメモリ領域の内容を展開する。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画像メモリに既にデータが入っている場合は、データを上書きするかを確認する。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9843">
                <a:tc>
                  <a:txBody>
                    <a:bodyPr/>
                    <a:lstStyle/>
                    <a:p>
                      <a:r>
                        <a:rPr kumimoji="1" lang="ja-JP" altLang="en-US" sz="1200" dirty="0"/>
                        <a:t>表示画像をクリップボードへコピー</a:t>
                      </a:r>
                      <a:r>
                        <a:rPr kumimoji="1" lang="en-US" altLang="ja-JP" sz="1200" dirty="0"/>
                        <a:t>(C)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現在選択中の画像メモリの表示画像をクリップボードにコピーする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メイン画面上に描画されているマークや作業領域も同時にクリップボード上にコピーされる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9736">
                <a:tc>
                  <a:txBody>
                    <a:bodyPr/>
                    <a:lstStyle/>
                    <a:p>
                      <a:r>
                        <a:rPr kumimoji="1" lang="ja-JP" altLang="en-US" sz="1200" dirty="0"/>
                        <a:t>画像をクリップボードからペースト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クリップボードにビットマップデータが入っている場合に、現在選択中の画像メモリに展開する。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展開後は</a:t>
                      </a:r>
                      <a:r>
                        <a:rPr kumimoji="1" lang="en-US" altLang="ja-JP" sz="1200" dirty="0"/>
                        <a:t>RGB</a:t>
                      </a:r>
                      <a:r>
                        <a:rPr kumimoji="1" lang="ja-JP" altLang="en-US" sz="1200" dirty="0"/>
                        <a:t>型となる。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56119">
                <a:tc>
                  <a:txBody>
                    <a:bodyPr/>
                    <a:lstStyle/>
                    <a:p>
                      <a:r>
                        <a:rPr kumimoji="1" lang="ja-JP" altLang="en-US" sz="1200" dirty="0"/>
                        <a:t>画像データをフリーハンドで編集</a:t>
                      </a:r>
                      <a:r>
                        <a:rPr kumimoji="1" lang="en-US" altLang="ja-JP" sz="1200" dirty="0"/>
                        <a:t>(P)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マニュアル編集ウィンドウを起動し、現在選択中の画像データをペイントブラシのように直接レタッチできるようにする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1472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「表示」メニュー</a:t>
            </a:r>
          </a:p>
        </p:txBody>
      </p:sp>
      <p:graphicFrame>
        <p:nvGraphicFramePr>
          <p:cNvPr id="3" name="表 2"/>
          <p:cNvGraphicFramePr>
            <a:graphicFrameLocks noGrp="1"/>
          </p:cNvGraphicFramePr>
          <p:nvPr>
            <p:extLst>
              <p:ext uri="{D42A27DB-BD31-4B8C-83A1-F6EECF244321}">
                <p14:modId xmlns:p14="http://schemas.microsoft.com/office/powerpoint/2010/main" val="1827422190"/>
              </p:ext>
            </p:extLst>
          </p:nvPr>
        </p:nvGraphicFramePr>
        <p:xfrm>
          <a:off x="323528" y="532020"/>
          <a:ext cx="8712968" cy="377823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495426">
                <a:tc>
                  <a:txBody>
                    <a:bodyPr/>
                    <a:lstStyle/>
                    <a:p>
                      <a:r>
                        <a:rPr kumimoji="1" lang="ja-JP" altLang="en-US" sz="1200" dirty="0"/>
                        <a:t>カラーパレット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現在選択中の画像メモリで使うカラーパレットのタイプを設定する。</a:t>
                      </a:r>
                      <a:endParaRPr kumimoji="1" lang="en-US" altLang="ja-JP" sz="1200" dirty="0"/>
                    </a:p>
                    <a:p>
                      <a:r>
                        <a:rPr kumimoji="1" lang="ja-JP" altLang="en-US" sz="1200" dirty="0"/>
                        <a:t>カラーパレットとは</a:t>
                      </a:r>
                      <a:r>
                        <a:rPr kumimoji="1" lang="en-US" altLang="ja-JP" sz="1200" dirty="0"/>
                        <a:t>8bit</a:t>
                      </a:r>
                      <a:r>
                        <a:rPr kumimoji="1" lang="ja-JP" altLang="en-US" sz="1200" dirty="0"/>
                        <a:t>（</a:t>
                      </a:r>
                      <a:r>
                        <a:rPr kumimoji="1" lang="en-US" altLang="ja-JP" sz="1200" dirty="0"/>
                        <a:t>256</a:t>
                      </a:r>
                      <a:r>
                        <a:rPr kumimoji="1" lang="ja-JP" altLang="en-US" sz="1200" dirty="0"/>
                        <a:t>諧調）の表示画像において、各諧調に疑似的にカラーを割り当てて表示するものであり、以下の種類がある。</a:t>
                      </a:r>
                      <a:endParaRPr kumimoji="1" lang="en-US" altLang="ja-JP" sz="1200" dirty="0"/>
                    </a:p>
                    <a:p>
                      <a:endParaRPr kumimoji="1" lang="en-US" altLang="ja-JP" sz="1200" dirty="0"/>
                    </a:p>
                    <a:p>
                      <a:r>
                        <a:rPr kumimoji="1" lang="ja-JP" altLang="en-US" sz="1200" dirty="0"/>
                        <a:t>　　・グレースケール（ポジ）　：</a:t>
                      </a:r>
                      <a:endParaRPr kumimoji="1" lang="en-US" altLang="ja-JP" sz="1200" dirty="0"/>
                    </a:p>
                    <a:p>
                      <a:r>
                        <a:rPr kumimoji="1" lang="ja-JP" altLang="en-US" sz="1200" dirty="0"/>
                        <a:t>　　・グレースケール（ネガ）　：</a:t>
                      </a:r>
                      <a:endParaRPr kumimoji="1" lang="en-US" altLang="ja-JP" sz="1200" dirty="0"/>
                    </a:p>
                    <a:p>
                      <a:r>
                        <a:rPr kumimoji="1" lang="ja-JP" altLang="en-US" sz="1200" dirty="0"/>
                        <a:t>　　・虹色：　</a:t>
                      </a:r>
                      <a:endParaRPr kumimoji="1" lang="en-US" altLang="ja-JP" sz="1200" dirty="0"/>
                    </a:p>
                    <a:p>
                      <a:r>
                        <a:rPr kumimoji="1" lang="ja-JP" altLang="en-US" sz="1200" dirty="0"/>
                        <a:t>　　・虹色（明度</a:t>
                      </a:r>
                      <a:r>
                        <a:rPr kumimoji="1" lang="en-US" altLang="ja-JP" sz="1200" dirty="0"/>
                        <a:t>0</a:t>
                      </a:r>
                      <a:r>
                        <a:rPr kumimoji="1" lang="ja-JP" altLang="en-US" sz="1200" dirty="0"/>
                        <a:t>を黒にする）：</a:t>
                      </a:r>
                      <a:endParaRPr kumimoji="1" lang="en-US" altLang="ja-JP" sz="1200" dirty="0"/>
                    </a:p>
                    <a:p>
                      <a:r>
                        <a:rPr kumimoji="1" lang="ja-JP" altLang="en-US" sz="1200" dirty="0"/>
                        <a:t>　　・コサイン：</a:t>
                      </a:r>
                      <a:endParaRPr kumimoji="1" lang="en-US" altLang="ja-JP" sz="1200" dirty="0"/>
                    </a:p>
                    <a:p>
                      <a:r>
                        <a:rPr kumimoji="1" lang="ja-JP" altLang="en-US" sz="1200" dirty="0"/>
                        <a:t>　　・黄色→青：</a:t>
                      </a:r>
                      <a:endParaRPr kumimoji="1" lang="en-US" altLang="ja-JP" sz="1200" dirty="0"/>
                    </a:p>
                    <a:p>
                      <a:r>
                        <a:rPr kumimoji="1" lang="ja-JP" altLang="en-US" sz="1200" dirty="0"/>
                        <a:t>　　・緑→赤：</a:t>
                      </a:r>
                      <a:endParaRPr kumimoji="1" lang="en-US" altLang="ja-JP" sz="1200" dirty="0"/>
                    </a:p>
                    <a:p>
                      <a:r>
                        <a:rPr kumimoji="1" lang="ja-JP" altLang="en-US" sz="1200" dirty="0"/>
                        <a:t>　　・ラベル：</a:t>
                      </a:r>
                      <a:endParaRPr kumimoji="1" lang="en-US" altLang="ja-JP" sz="1200" dirty="0"/>
                    </a:p>
                    <a:p>
                      <a:r>
                        <a:rPr kumimoji="1" lang="ja-JP" altLang="en-US" sz="1200" dirty="0"/>
                        <a:t>　　</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8640">
                <a:tc>
                  <a:txBody>
                    <a:bodyPr/>
                    <a:lstStyle/>
                    <a:p>
                      <a:r>
                        <a:rPr kumimoji="1" lang="ja-JP" altLang="en-US" sz="1200" dirty="0"/>
                        <a:t>直接描画用フォント作成</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カスタムファンクションにおいて、画像データ上にテキストを書き込むときのフォントを生成する。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生成されたフォント情報が</a:t>
                      </a:r>
                      <a:r>
                        <a:rPr kumimoji="1" lang="en-US" altLang="ja-JP" sz="1200" dirty="0"/>
                        <a:t>bitmapfonts.dat</a:t>
                      </a:r>
                      <a:r>
                        <a:rPr kumimoji="1" lang="ja-JP" altLang="en-US" sz="1200" dirty="0"/>
                        <a:t>として保存される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8640">
                <a:tc>
                  <a:txBody>
                    <a:bodyPr/>
                    <a:lstStyle/>
                    <a:p>
                      <a:r>
                        <a:rPr kumimoji="1" lang="ja-JP" altLang="en-US" sz="1200" dirty="0"/>
                        <a:t>複数画像同時表示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283" y="14615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3876738" y="1207785"/>
            <a:ext cx="263214"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 name="テキスト ボックス 5"/>
          <p:cNvSpPr txBox="1"/>
          <p:nvPr/>
        </p:nvSpPr>
        <p:spPr>
          <a:xfrm>
            <a:off x="6180994" y="1196752"/>
            <a:ext cx="420308" cy="276999"/>
          </a:xfrm>
          <a:prstGeom prst="rect">
            <a:avLst/>
          </a:prstGeom>
          <a:noFill/>
        </p:spPr>
        <p:txBody>
          <a:bodyPr wrap="none" rtlCol="0">
            <a:spAutoFit/>
          </a:bodyPr>
          <a:lstStyle/>
          <a:p>
            <a:r>
              <a:rPr kumimoji="1" lang="en-US" altLang="ja-JP" sz="1200" dirty="0"/>
              <a:t>255</a:t>
            </a:r>
            <a:endParaRPr kumimoji="1" lang="ja-JP" altLang="en-US" sz="12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756" y="17008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8345" y="1916832"/>
            <a:ext cx="24574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6282" y="2204864"/>
            <a:ext cx="244792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6280" y="2420888"/>
            <a:ext cx="24288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1518" y="2636912"/>
            <a:ext cx="24384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cstate="print"/>
          <a:srcRect/>
          <a:stretch>
            <a:fillRect/>
          </a:stretch>
        </p:blipFill>
        <p:spPr bwMode="auto">
          <a:xfrm>
            <a:off x="3995936" y="2780928"/>
            <a:ext cx="2447925" cy="123825"/>
          </a:xfrm>
          <a:prstGeom prst="rect">
            <a:avLst/>
          </a:prstGeom>
          <a:noFill/>
          <a:ln w="9525">
            <a:noFill/>
            <a:miter lim="800000"/>
            <a:headEnd/>
            <a:tailEnd/>
          </a:ln>
        </p:spPr>
      </p:pic>
    </p:spTree>
    <p:extLst>
      <p:ext uri="{BB962C8B-B14F-4D97-AF65-F5344CB8AC3E}">
        <p14:creationId xmlns:p14="http://schemas.microsoft.com/office/powerpoint/2010/main" val="147264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771913" cy="461665"/>
          </a:xfrm>
          <a:prstGeom prst="rect">
            <a:avLst/>
          </a:prstGeom>
          <a:noFill/>
        </p:spPr>
        <p:txBody>
          <a:bodyPr wrap="none" rtlCol="0">
            <a:spAutoFit/>
          </a:bodyPr>
          <a:lstStyle/>
          <a:p>
            <a:r>
              <a:rPr kumimoji="1" lang="ja-JP" altLang="en-US" sz="2400" dirty="0"/>
              <a:t>「画像処理」メニュー</a:t>
            </a:r>
          </a:p>
        </p:txBody>
      </p:sp>
      <p:graphicFrame>
        <p:nvGraphicFramePr>
          <p:cNvPr id="3" name="表 2"/>
          <p:cNvGraphicFramePr>
            <a:graphicFrameLocks noGrp="1"/>
          </p:cNvGraphicFramePr>
          <p:nvPr>
            <p:extLst>
              <p:ext uri="{D42A27DB-BD31-4B8C-83A1-F6EECF244321}">
                <p14:modId xmlns:p14="http://schemas.microsoft.com/office/powerpoint/2010/main" val="370612773"/>
              </p:ext>
            </p:extLst>
          </p:nvPr>
        </p:nvGraphicFramePr>
        <p:xfrm>
          <a:off x="323528" y="532020"/>
          <a:ext cx="8712968" cy="276444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974">
                <a:tc>
                  <a:txBody>
                    <a:bodyPr/>
                    <a:lstStyle/>
                    <a:p>
                      <a:r>
                        <a:rPr kumimoji="1" lang="ja-JP" altLang="en-US" sz="1200" dirty="0"/>
                        <a:t>サイズ変換</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画像サイズ変換ダイアログを起動し、現在選択中の画像データのサイズを変換する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1782">
                <a:tc>
                  <a:txBody>
                    <a:bodyPr/>
                    <a:lstStyle/>
                    <a:p>
                      <a:endParaRPr kumimoji="1" lang="en-US" altLang="ja-JP" sz="1200" dirty="0"/>
                    </a:p>
                    <a:p>
                      <a:r>
                        <a:rPr kumimoji="1" lang="ja-JP" altLang="en-US" sz="1200" dirty="0"/>
                        <a:t>汎用フィルタ</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p>
                      <a:r>
                        <a:rPr kumimoji="1" lang="ja-JP" altLang="en-US" sz="1200" dirty="0"/>
                        <a:t>汎用フィルタダイアログを起動し、現在選択中の画像データに対してフィルタリングを実施する。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8518">
                <a:tc>
                  <a:txBody>
                    <a:bodyPr/>
                    <a:lstStyle/>
                    <a:p>
                      <a:r>
                        <a:rPr kumimoji="1" lang="ja-JP" altLang="en-US" sz="1200" dirty="0"/>
                        <a:t>任意の数式</a:t>
                      </a:r>
                      <a:r>
                        <a:rPr kumimoji="1" lang="en-US" altLang="ja-JP" sz="1200" dirty="0"/>
                        <a: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任意数式ウィンドウを起動し、現在選択中の画像メモリに数式で定義される画像を生成する。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r>
                        <a:rPr kumimoji="1" lang="ja-JP" altLang="en-US" sz="1200" dirty="0"/>
                        <a:t>幾何変換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幾何変換ウィンドウを起動し、現在選択中の画像データを幾何変換（射影変換）する。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56794">
                <a:tc>
                  <a:txBody>
                    <a:bodyPr/>
                    <a:lstStyle/>
                    <a:p>
                      <a:r>
                        <a:rPr kumimoji="1" lang="en-US" altLang="ja-JP" sz="1200" dirty="0"/>
                        <a:t>2</a:t>
                      </a:r>
                      <a:r>
                        <a:rPr kumimoji="1" lang="ja-JP" altLang="en-US" sz="1200" dirty="0"/>
                        <a:t>値化</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値化ウィンドウを起動し、現在選択中の画像データを</a:t>
                      </a:r>
                      <a:r>
                        <a:rPr kumimoji="1" lang="en-US" altLang="ja-JP" sz="1200" dirty="0"/>
                        <a:t>2</a:t>
                      </a:r>
                      <a:r>
                        <a:rPr kumimoji="1" lang="ja-JP" altLang="en-US" sz="1200" dirty="0"/>
                        <a:t>値化する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249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411238" cy="461665"/>
          </a:xfrm>
          <a:prstGeom prst="rect">
            <a:avLst/>
          </a:prstGeom>
          <a:noFill/>
        </p:spPr>
        <p:txBody>
          <a:bodyPr wrap="none" rtlCol="0">
            <a:spAutoFit/>
          </a:bodyPr>
          <a:lstStyle/>
          <a:p>
            <a:r>
              <a:rPr kumimoji="1" lang="ja-JP" altLang="en-US" sz="2400" dirty="0"/>
              <a:t>「ツール」メニュー</a:t>
            </a:r>
          </a:p>
        </p:txBody>
      </p:sp>
      <p:graphicFrame>
        <p:nvGraphicFramePr>
          <p:cNvPr id="3" name="表 2"/>
          <p:cNvGraphicFramePr>
            <a:graphicFrameLocks noGrp="1"/>
          </p:cNvGraphicFramePr>
          <p:nvPr>
            <p:extLst>
              <p:ext uri="{D42A27DB-BD31-4B8C-83A1-F6EECF244321}">
                <p14:modId xmlns:p14="http://schemas.microsoft.com/office/powerpoint/2010/main" val="2417815515"/>
              </p:ext>
            </p:extLst>
          </p:nvPr>
        </p:nvGraphicFramePr>
        <p:xfrm>
          <a:off x="323528" y="532020"/>
          <a:ext cx="8712968" cy="567551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9988">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86912">
                <a:tc>
                  <a:txBody>
                    <a:bodyPr/>
                    <a:lstStyle/>
                    <a:p>
                      <a:r>
                        <a:rPr kumimoji="1" lang="ja-JP" altLang="en-US" sz="1200" dirty="0"/>
                        <a:t>ビデオキャプチャー</a:t>
                      </a:r>
                      <a:r>
                        <a:rPr kumimoji="1" lang="en-US" altLang="ja-JP" sz="1200" dirty="0"/>
                        <a:t>(V)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USB</a:t>
                      </a:r>
                      <a:r>
                        <a:rPr kumimoji="1" lang="ja-JP" altLang="en-US" sz="1200" dirty="0"/>
                        <a:t>カメラから画像取り込みを行うためにビデオキャプチャを起動する。</a:t>
                      </a:r>
                      <a:endParaRPr kumimoji="1" lang="en-US" altLang="ja-JP" sz="1200" dirty="0"/>
                    </a:p>
                    <a:p>
                      <a:r>
                        <a:rPr kumimoji="1" lang="ja-JP" altLang="en-US" sz="1200" dirty="0"/>
                        <a:t>（</a:t>
                      </a:r>
                      <a:r>
                        <a:rPr kumimoji="1" lang="en-US" altLang="ja-JP" sz="1200" dirty="0"/>
                        <a:t>USB</a:t>
                      </a:r>
                      <a:r>
                        <a:rPr kumimoji="1" lang="ja-JP" altLang="en-US" sz="1200" dirty="0"/>
                        <a:t>カメラは</a:t>
                      </a:r>
                      <a:r>
                        <a:rPr kumimoji="1" lang="en-US" altLang="ja-JP" sz="1200" dirty="0" err="1"/>
                        <a:t>VideoForWindows</a:t>
                      </a:r>
                      <a:r>
                        <a:rPr kumimoji="1" lang="ja-JP" altLang="en-US" sz="1200" dirty="0"/>
                        <a:t>に対応していること）</a:t>
                      </a:r>
                      <a:endParaRPr kumimoji="1" lang="en-US" altLang="ja-JP" sz="1200" dirty="0"/>
                    </a:p>
                    <a:p>
                      <a:r>
                        <a:rPr kumimoji="1" lang="ja-JP" altLang="en-US" sz="1200" dirty="0"/>
                        <a:t>まず、キャプチャ画像の幅／高さおよび格納する画像メモリ番号を指定するダイアログが出る。</a:t>
                      </a:r>
                      <a:endParaRPr kumimoji="1" lang="en-US" altLang="ja-JP" sz="1200" dirty="0"/>
                    </a:p>
                    <a:p>
                      <a:r>
                        <a:rPr kumimoji="1" lang="ja-JP" altLang="en-US" sz="1200" dirty="0"/>
                        <a:t>幅／高さはカメラの仕様に依存する。</a:t>
                      </a:r>
                      <a:endParaRPr kumimoji="1" lang="en-US" altLang="ja-JP" sz="1200" dirty="0"/>
                    </a:p>
                    <a:p>
                      <a:r>
                        <a:rPr kumimoji="1" lang="ja-JP" altLang="en-US" sz="1200" dirty="0"/>
                        <a:t>ＯＫを押すと、ビデオキャプチャを起動する。成功すると、メインウィンドウの左下に以下のボタンが現れる。</a:t>
                      </a:r>
                      <a:endParaRPr kumimoji="1" lang="en-US" altLang="ja-JP" sz="1200" dirty="0"/>
                    </a:p>
                    <a:p>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en-US" altLang="ja-JP" sz="1200" dirty="0"/>
                        <a:t>TCP/IP</a:t>
                      </a:r>
                      <a:r>
                        <a:rPr kumimoji="1" lang="ja-JP" altLang="en-US" sz="1200" dirty="0"/>
                        <a:t>通信</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a:t>
                      </a:r>
                      <a:r>
                        <a:rPr kumimoji="1" lang="en-US" altLang="ja-JP" sz="1200" dirty="0"/>
                        <a:t>TCP/IP</a:t>
                      </a:r>
                      <a:r>
                        <a:rPr kumimoji="1" lang="ja-JP" altLang="en-US" sz="1200" dirty="0"/>
                        <a:t>通信をするための通信確立をおこなうために、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ウィンドウを起動する。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CPimpomAPI</a:t>
                      </a:r>
                      <a:r>
                        <a:rPr kumimoji="1" lang="ja-JP" altLang="en-US" sz="1200" dirty="0"/>
                        <a:t>の</a:t>
                      </a:r>
                      <a:r>
                        <a:rPr kumimoji="1" lang="en-US" altLang="ja-JP" sz="1200" dirty="0" err="1"/>
                        <a:t>OpenSocket</a:t>
                      </a:r>
                      <a:r>
                        <a:rPr kumimoji="1" lang="ja-JP" altLang="en-US" sz="1200" dirty="0"/>
                        <a:t>や</a:t>
                      </a:r>
                      <a:r>
                        <a:rPr kumimoji="1" lang="en-US" altLang="ja-JP" sz="1200" dirty="0" err="1"/>
                        <a:t>SendString</a:t>
                      </a:r>
                      <a:r>
                        <a:rPr kumimoji="1" lang="ja-JP" altLang="en-US" sz="1200" dirty="0"/>
                        <a:t>関数が該当する。詳細は別資料参照）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5276">
                <a:tc>
                  <a:txBody>
                    <a:bodyPr/>
                    <a:lstStyle/>
                    <a:p>
                      <a:r>
                        <a:rPr kumimoji="1" lang="ja-JP" altLang="en-US" sz="1200" dirty="0"/>
                        <a:t>バッチ実行</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カスタムファンクションを複数の画像ファイルに対して連続的に実行させるために、</a:t>
                      </a:r>
                      <a:endParaRPr kumimoji="1" lang="en-US" altLang="ja-JP" sz="1200" dirty="0"/>
                    </a:p>
                    <a:p>
                      <a:r>
                        <a:rPr kumimoji="1" lang="ja-JP" altLang="en-US" sz="1200" dirty="0"/>
                        <a:t>バッチ実行ウィンドウを起動する。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42956">
                <a:tc>
                  <a:txBody>
                    <a:bodyPr/>
                    <a:lstStyle/>
                    <a:p>
                      <a:r>
                        <a:rPr kumimoji="1" lang="ja-JP" altLang="en-US" sz="1200" dirty="0"/>
                        <a:t>ルーラー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メインウィンドウの画像表示領域でマウスをドラッグしたときに、ドラッグの始点／終点間の距離や画像データの値の差を計算する。計算結果はメインウィンドウのメッセージ表示領域に表示される。</a:t>
                      </a:r>
                      <a:endParaRPr kumimoji="1" lang="en-US" altLang="ja-JP" sz="1200" dirty="0"/>
                    </a:p>
                    <a:p>
                      <a:r>
                        <a:rPr kumimoji="1" lang="ja-JP" altLang="en-US" sz="1200" dirty="0"/>
                        <a:t>この機能はメインウィンドウ上の下記ボタンでも起動できる。</a:t>
                      </a:r>
                      <a:endParaRPr kumimoji="1" lang="en-US" altLang="ja-JP" sz="1200" dirty="0"/>
                    </a:p>
                    <a:p>
                      <a:endParaRPr kumimoji="1" lang="en-US" altLang="ja-JP" sz="1200" dirty="0"/>
                    </a:p>
                    <a:p>
                      <a:endParaRPr kumimoji="1" lang="en-US" altLang="ja-JP" sz="1200" dirty="0"/>
                    </a:p>
                    <a:p>
                      <a:r>
                        <a:rPr kumimoji="1" lang="ja-JP" altLang="en-US" sz="1200" dirty="0"/>
                        <a:t>また、以下のボタンを押すことで、ドラッグ始点／終点間の濃度変化のグラフを表示することができる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スクリプトウィンドウを起動する。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208842"/>
                  </a:ext>
                </a:extLst>
              </a:tr>
              <a:tr h="372099">
                <a:tc>
                  <a:txBody>
                    <a:bodyPr/>
                    <a:lstStyle/>
                    <a:p>
                      <a:r>
                        <a:rPr kumimoji="1" lang="en-US" altLang="ja-JP" sz="1200" dirty="0"/>
                        <a:t>Python</a:t>
                      </a:r>
                      <a:r>
                        <a:rPr kumimoji="1" lang="ja-JP" altLang="en-US" sz="1200" dirty="0"/>
                        <a:t>スクリプト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スクリプトウィンドウを起動する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テキスト ボックス 1"/>
          <p:cNvSpPr txBox="1"/>
          <p:nvPr/>
        </p:nvSpPr>
        <p:spPr>
          <a:xfrm>
            <a:off x="2711615" y="1822723"/>
            <a:ext cx="5894562" cy="276999"/>
          </a:xfrm>
          <a:prstGeom prst="rect">
            <a:avLst/>
          </a:prstGeom>
          <a:noFill/>
        </p:spPr>
        <p:txBody>
          <a:bodyPr wrap="none" rtlCol="0">
            <a:spAutoFit/>
          </a:bodyPr>
          <a:lstStyle/>
          <a:p>
            <a:r>
              <a:rPr kumimoji="1" lang="ja-JP" altLang="en-US" sz="1200" dirty="0"/>
              <a:t>押下時に連続的に画像キャプチャ→画像メモリ表示を行う。ボタンを押し戻すまで繰り返す</a:t>
            </a:r>
          </a:p>
        </p:txBody>
      </p:sp>
      <p:sp>
        <p:nvSpPr>
          <p:cNvPr id="7" name="テキスト ボックス 6"/>
          <p:cNvSpPr txBox="1"/>
          <p:nvPr/>
        </p:nvSpPr>
        <p:spPr>
          <a:xfrm>
            <a:off x="2699792" y="2204864"/>
            <a:ext cx="5907386" cy="461665"/>
          </a:xfrm>
          <a:prstGeom prst="rect">
            <a:avLst/>
          </a:prstGeom>
          <a:noFill/>
        </p:spPr>
        <p:txBody>
          <a:bodyPr wrap="none" rtlCol="0">
            <a:spAutoFit/>
          </a:bodyPr>
          <a:lstStyle/>
          <a:p>
            <a:r>
              <a:rPr kumimoji="1" lang="ja-JP" altLang="en-US" sz="1200" dirty="0"/>
              <a:t>押下時に連続的に画像キャプチャ→画像メモリ表示→カスタムファンクション実行を行う。</a:t>
            </a:r>
            <a:endParaRPr kumimoji="1" lang="en-US" altLang="ja-JP" sz="1200" dirty="0"/>
          </a:p>
          <a:p>
            <a:r>
              <a:rPr kumimoji="1" lang="ja-JP" altLang="en-US" sz="1200" dirty="0"/>
              <a:t>ボタンを押し戻すまで繰り返す</a:t>
            </a:r>
          </a:p>
        </p:txBody>
      </p:sp>
      <p:pic>
        <p:nvPicPr>
          <p:cNvPr id="9" name="図 8">
            <a:extLst>
              <a:ext uri="{FF2B5EF4-FFF2-40B4-BE49-F238E27FC236}">
                <a16:creationId xmlns:a16="http://schemas.microsoft.com/office/drawing/2014/main" id="{7CBFC65D-8DB4-47C7-8F92-325B3C7C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142" y="1838535"/>
            <a:ext cx="247650" cy="247650"/>
          </a:xfrm>
          <a:prstGeom prst="rect">
            <a:avLst/>
          </a:prstGeom>
        </p:spPr>
      </p:pic>
      <p:pic>
        <p:nvPicPr>
          <p:cNvPr id="12" name="図 11">
            <a:extLst>
              <a:ext uri="{FF2B5EF4-FFF2-40B4-BE49-F238E27FC236}">
                <a16:creationId xmlns:a16="http://schemas.microsoft.com/office/drawing/2014/main" id="{CF15A2C6-8A25-4503-8515-B55B4E443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965" y="2311871"/>
            <a:ext cx="247650" cy="247650"/>
          </a:xfrm>
          <a:prstGeom prst="rect">
            <a:avLst/>
          </a:prstGeom>
        </p:spPr>
      </p:pic>
      <p:pic>
        <p:nvPicPr>
          <p:cNvPr id="15" name="図 14">
            <a:extLst>
              <a:ext uri="{FF2B5EF4-FFF2-40B4-BE49-F238E27FC236}">
                <a16:creationId xmlns:a16="http://schemas.microsoft.com/office/drawing/2014/main" id="{EE2EF5FD-54B9-4639-8CA4-73CA2E67B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095" y="4581128"/>
            <a:ext cx="247650" cy="247650"/>
          </a:xfrm>
          <a:prstGeom prst="rect">
            <a:avLst/>
          </a:prstGeom>
        </p:spPr>
      </p:pic>
      <p:pic>
        <p:nvPicPr>
          <p:cNvPr id="17" name="図 16">
            <a:extLst>
              <a:ext uri="{FF2B5EF4-FFF2-40B4-BE49-F238E27FC236}">
                <a16:creationId xmlns:a16="http://schemas.microsoft.com/office/drawing/2014/main" id="{FE7B78F5-A6C7-46BF-8BF5-41A259144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0095" y="5146682"/>
            <a:ext cx="247650" cy="247650"/>
          </a:xfrm>
          <a:prstGeom prst="rect">
            <a:avLst/>
          </a:prstGeom>
        </p:spPr>
      </p:pic>
    </p:spTree>
    <p:extLst>
      <p:ext uri="{BB962C8B-B14F-4D97-AF65-F5344CB8AC3E}">
        <p14:creationId xmlns:p14="http://schemas.microsoft.com/office/powerpoint/2010/main" val="2385694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4342856" cy="461665"/>
          </a:xfrm>
          <a:prstGeom prst="rect">
            <a:avLst/>
          </a:prstGeom>
          <a:noFill/>
        </p:spPr>
        <p:txBody>
          <a:bodyPr wrap="none" rtlCol="0">
            <a:spAutoFit/>
          </a:bodyPr>
          <a:lstStyle/>
          <a:p>
            <a:r>
              <a:rPr kumimoji="1" lang="ja-JP" altLang="en-US" sz="2400" dirty="0"/>
              <a:t>「カスタムファンクション」メニュー</a:t>
            </a:r>
          </a:p>
        </p:txBody>
      </p:sp>
      <p:graphicFrame>
        <p:nvGraphicFramePr>
          <p:cNvPr id="3" name="表 2"/>
          <p:cNvGraphicFramePr>
            <a:graphicFrameLocks noGrp="1"/>
          </p:cNvGraphicFramePr>
          <p:nvPr>
            <p:extLst>
              <p:ext uri="{D42A27DB-BD31-4B8C-83A1-F6EECF244321}">
                <p14:modId xmlns:p14="http://schemas.microsoft.com/office/powerpoint/2010/main" val="1350013225"/>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追加</a:t>
                      </a:r>
                      <a:r>
                        <a:rPr kumimoji="1" lang="en-US" altLang="ja-JP" sz="1200" dirty="0"/>
                        <a:t>(A)</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カスタムファンクションのプロジェクトを新しく作成するために、カスタムファンクション追加ダイアログを起動する。</a:t>
                      </a:r>
                      <a:endParaRPr kumimoji="1" lang="en-US" altLang="ja-JP" sz="1200" dirty="0"/>
                    </a:p>
                    <a:p>
                      <a:r>
                        <a:rPr lang="ja-JP" altLang="en-US" sz="1200" dirty="0">
                          <a:solidFill>
                            <a:prstClr val="black"/>
                          </a:solidFill>
                        </a:rPr>
                        <a:t>（このダイアログは</a:t>
                      </a:r>
                      <a:r>
                        <a:rPr lang="en-US" altLang="ja-JP" sz="1200" dirty="0">
                          <a:solidFill>
                            <a:prstClr val="black"/>
                          </a:solidFill>
                        </a:rPr>
                        <a:t>PIMPOM.exe</a:t>
                      </a:r>
                      <a:r>
                        <a:rPr lang="ja-JP" altLang="en-US" sz="1200" baseline="0" dirty="0">
                          <a:solidFill>
                            <a:prstClr val="black"/>
                          </a:solidFill>
                        </a:rPr>
                        <a:t>とは別の</a:t>
                      </a:r>
                      <a:r>
                        <a:rPr lang="en-US" altLang="ja-JP" sz="1200" dirty="0">
                          <a:solidFill>
                            <a:prstClr val="black"/>
                          </a:solidFill>
                        </a:rPr>
                        <a:t>CloneUserDlg.exe</a:t>
                      </a:r>
                      <a:r>
                        <a:rPr lang="ja-JP" altLang="en-US" sz="1200" dirty="0">
                          <a:solidFill>
                            <a:prstClr val="black"/>
                          </a:solidFill>
                        </a:rPr>
                        <a:t>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r>
                        <a:rPr kumimoji="1" lang="ja-JP" altLang="en-US" sz="1200" dirty="0"/>
                        <a:t>カスタムファンクション</a:t>
                      </a:r>
                      <a:endParaRPr kumimoji="1" lang="en-US" altLang="ja-JP" sz="1200" dirty="0"/>
                    </a:p>
                    <a:p>
                      <a:r>
                        <a:rPr kumimoji="1" lang="en-US" altLang="ja-JP" sz="1200" dirty="0"/>
                        <a:t>0</a:t>
                      </a:r>
                      <a:r>
                        <a:rPr kumimoji="1" lang="ja-JP" altLang="en-US" sz="1200" dirty="0"/>
                        <a:t>～</a:t>
                      </a:r>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ユーザが追加カスタマイズしたＵＩを起動する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7219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827802654"/>
              </p:ext>
            </p:extLst>
          </p:nvPr>
        </p:nvGraphicFramePr>
        <p:xfrm>
          <a:off x="254565" y="620688"/>
          <a:ext cx="8709923" cy="1961992"/>
        </p:xfrm>
        <a:graphic>
          <a:graphicData uri="http://schemas.openxmlformats.org/drawingml/2006/table">
            <a:tbl>
              <a:tblPr/>
              <a:tblGrid>
                <a:gridCol w="1077075">
                  <a:extLst>
                    <a:ext uri="{9D8B030D-6E8A-4147-A177-3AD203B41FA5}">
                      <a16:colId xmlns:a16="http://schemas.microsoft.com/office/drawing/2014/main" val="20000"/>
                    </a:ext>
                  </a:extLst>
                </a:gridCol>
                <a:gridCol w="988479">
                  <a:extLst>
                    <a:ext uri="{9D8B030D-6E8A-4147-A177-3AD203B41FA5}">
                      <a16:colId xmlns:a16="http://schemas.microsoft.com/office/drawing/2014/main" val="20001"/>
                    </a:ext>
                  </a:extLst>
                </a:gridCol>
                <a:gridCol w="955737">
                  <a:extLst>
                    <a:ext uri="{9D8B030D-6E8A-4147-A177-3AD203B41FA5}">
                      <a16:colId xmlns:a16="http://schemas.microsoft.com/office/drawing/2014/main" val="20002"/>
                    </a:ext>
                  </a:extLst>
                </a:gridCol>
                <a:gridCol w="5688632">
                  <a:extLst>
                    <a:ext uri="{9D8B030D-6E8A-4147-A177-3AD203B41FA5}">
                      <a16:colId xmlns:a16="http://schemas.microsoft.com/office/drawing/2014/main" val="20003"/>
                    </a:ext>
                  </a:extLst>
                </a:gridCol>
              </a:tblGrid>
              <a:tr h="144016">
                <a:tc>
                  <a:txBody>
                    <a:bodyPr/>
                    <a:lstStyle/>
                    <a:p>
                      <a:r>
                        <a:rPr kumimoji="1" lang="en-US" altLang="ja-JP" sz="1200" b="0" dirty="0" err="1"/>
                        <a:t>Ver</a:t>
                      </a:r>
                      <a:endParaRPr kumimoji="1" lang="ja-JP" altLang="en-US" sz="1200" b="0"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日付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担当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0">
                <a:tc>
                  <a:txBody>
                    <a:bodyPr/>
                    <a:lstStyle/>
                    <a:p>
                      <a:r>
                        <a:rPr kumimoji="1" lang="en-US" altLang="ja-JP" sz="1100" dirty="0"/>
                        <a:t>1.0.0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2014.02.09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新規作成</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5620">
                <a:tc>
                  <a:txBody>
                    <a:bodyPr/>
                    <a:lstStyle/>
                    <a:p>
                      <a:r>
                        <a:rPr kumimoji="1" lang="en-US" altLang="ja-JP" sz="1100" dirty="0"/>
                        <a:t>1.1.0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2015.02.01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マーカーの座標をサブピクセルで持てるようにした</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6174">
                <a:tc>
                  <a:txBody>
                    <a:bodyPr/>
                    <a:lstStyle/>
                    <a:p>
                      <a:r>
                        <a:rPr kumimoji="1" lang="en-US" altLang="ja-JP" sz="1100" dirty="0"/>
                        <a:t>1.5.0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2020.12.28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a:t>
                      </a:r>
                      <a:r>
                        <a:rPr kumimoji="1" lang="en-US" altLang="ja-JP" sz="1100" err="1"/>
                        <a:t>.</a:t>
                      </a:r>
                      <a:r>
                        <a:rPr kumimoji="1" lang="en-US" altLang="ja-JP" sz="1100"/>
                        <a:t>Ikeda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2272">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4131821" y="15007"/>
            <a:ext cx="1415772" cy="461665"/>
          </a:xfrm>
          <a:prstGeom prst="rect">
            <a:avLst/>
          </a:prstGeom>
          <a:noFill/>
        </p:spPr>
        <p:txBody>
          <a:bodyPr wrap="none" rtlCol="0">
            <a:spAutoFit/>
          </a:bodyPr>
          <a:lstStyle/>
          <a:p>
            <a:r>
              <a:rPr lang="ja-JP" altLang="en-US" sz="2400" dirty="0"/>
              <a:t>改訂履歴</a:t>
            </a:r>
            <a:endParaRPr kumimoji="1" lang="ja-JP" altLang="en-US" sz="2400" dirty="0"/>
          </a:p>
        </p:txBody>
      </p:sp>
    </p:spTree>
    <p:extLst>
      <p:ext uri="{BB962C8B-B14F-4D97-AF65-F5344CB8AC3E}">
        <p14:creationId xmlns:p14="http://schemas.microsoft.com/office/powerpoint/2010/main" val="3736412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2412840" cy="461665"/>
          </a:xfrm>
          <a:prstGeom prst="rect">
            <a:avLst/>
          </a:prstGeom>
          <a:noFill/>
        </p:spPr>
        <p:txBody>
          <a:bodyPr wrap="none" rtlCol="0">
            <a:spAutoFit/>
          </a:bodyPr>
          <a:lstStyle/>
          <a:p>
            <a:r>
              <a:rPr kumimoji="1" lang="ja-JP" altLang="en-US" sz="2400" dirty="0"/>
              <a:t>「ヘルプ」メニュー</a:t>
            </a:r>
          </a:p>
        </p:txBody>
      </p:sp>
      <p:graphicFrame>
        <p:nvGraphicFramePr>
          <p:cNvPr id="3" name="表 2"/>
          <p:cNvGraphicFramePr>
            <a:graphicFrameLocks noGrp="1"/>
          </p:cNvGraphicFramePr>
          <p:nvPr>
            <p:extLst>
              <p:ext uri="{D42A27DB-BD31-4B8C-83A1-F6EECF244321}">
                <p14:modId xmlns:p14="http://schemas.microsoft.com/office/powerpoint/2010/main" val="1032737220"/>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バージョン情報</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3693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3581429711"/>
              </p:ext>
            </p:extLst>
          </p:nvPr>
        </p:nvGraphicFramePr>
        <p:xfrm>
          <a:off x="251521" y="576104"/>
          <a:ext cx="8712968" cy="6176704"/>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795398">
                  <a:extLst>
                    <a:ext uri="{9D8B030D-6E8A-4147-A177-3AD203B41FA5}">
                      <a16:colId xmlns:a16="http://schemas.microsoft.com/office/drawing/2014/main" val="20002"/>
                    </a:ext>
                  </a:extLst>
                </a:gridCol>
                <a:gridCol w="2101146">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92902">
                <a:tc>
                  <a:txBody>
                    <a:bodyPr/>
                    <a:lstStyle/>
                    <a:p>
                      <a:r>
                        <a:rPr kumimoji="1" lang="ja-JP" altLang="en-US" sz="1200" dirty="0"/>
                        <a:t>メインウィンドウ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・メニュー操作</a:t>
                      </a:r>
                      <a:endParaRPr lang="en-US" altLang="ja-JP" sz="1200" dirty="0"/>
                    </a:p>
                    <a:p>
                      <a:r>
                        <a:rPr lang="ja-JP" altLang="en-US" sz="1200" dirty="0"/>
                        <a:t>・画像表示</a:t>
                      </a:r>
                      <a:endParaRPr lang="en-US" altLang="ja-JP" sz="1200" dirty="0"/>
                    </a:p>
                    <a:p>
                      <a:r>
                        <a:rPr lang="ja-JP" altLang="en-US" sz="1200" dirty="0"/>
                        <a:t>・マーク／作業領域の編集操作</a:t>
                      </a:r>
                      <a:endParaRPr lang="en-US" altLang="ja-JP" sz="1200" dirty="0"/>
                    </a:p>
                    <a:p>
                      <a:r>
                        <a:rPr lang="ja-JP" altLang="en-US" sz="1200" dirty="0"/>
                        <a:t>・ルーラー操作</a:t>
                      </a:r>
                      <a:endParaRPr lang="en-US" altLang="ja-JP" sz="1200" dirty="0"/>
                    </a:p>
                    <a:p>
                      <a:r>
                        <a:rPr lang="ja-JP" altLang="en-US" sz="1200" dirty="0"/>
                        <a:t>・画素値表示</a:t>
                      </a:r>
                      <a:endParaRPr lang="en-US" altLang="ja-JP" sz="1200" dirty="0"/>
                    </a:p>
                    <a:p>
                      <a:r>
                        <a:rPr lang="ja-JP" altLang="en-US" sz="1200" dirty="0"/>
                        <a:t>・メッセージテキスト表示</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5131">
                <a:tc>
                  <a:txBody>
                    <a:bodyPr/>
                    <a:lstStyle/>
                    <a:p>
                      <a:r>
                        <a:rPr kumimoji="1" lang="ja-JP" altLang="en-US" sz="1200" dirty="0"/>
                        <a:t>データウィンドウ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a:t>
                      </a:r>
                      <a:endParaRPr kumimoji="1" lang="en-US" altLang="ja-JP" sz="1200" dirty="0"/>
                    </a:p>
                    <a:p>
                      <a:r>
                        <a:rPr kumimoji="1" lang="ja-JP" altLang="en-US" sz="1200" dirty="0"/>
                        <a:t>・画像メモリの選択／コピー／削除操作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r>
                        <a:rPr kumimoji="1" lang="ja-JP" altLang="en-US" sz="1200" dirty="0"/>
                        <a:t>ヒストグラムウィンドウ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・ヒストグラム表示</a:t>
                      </a:r>
                      <a:endParaRPr kumimoji="1" lang="en-US" altLang="ja-JP" sz="1200" dirty="0"/>
                    </a:p>
                    <a:p>
                      <a:r>
                        <a:rPr kumimoji="1" lang="ja-JP" altLang="en-US" sz="1200" dirty="0"/>
                        <a:t>・表示画像のコントラスト調整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kumimoji="1" lang="ja-JP" altLang="en-US" sz="1200" dirty="0"/>
                        <a:t>メインウィンドウでヒストグラム表示ボタン押下時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・マークの選択／削除操作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・メインウィンドウでマーク表示／編集ボタン押下時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4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・作業領域の編集操作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・メインウィンドウで作業領域使用／編集ボタン押下時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・画像データ生成のための演算式の編集操作</a:t>
                      </a:r>
                      <a:endParaRPr lang="en-US" altLang="ja-JP" sz="1200" dirty="0"/>
                    </a:p>
                    <a:p>
                      <a:r>
                        <a:rPr lang="ja-JP" altLang="en-US" sz="1200" dirty="0"/>
                        <a:t>・演算式を実行して画像データを生成</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・画像処理メニューで「数式で画像を生成」選択時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1D/2D</a:t>
                      </a:r>
                      <a:r>
                        <a:rPr kumimoji="1" lang="ja-JP" altLang="en-US" sz="1200" dirty="0"/>
                        <a:t>のグラフ表示、ヒストグラム表示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・メインウィンドウでルーラーと濃度分布グラフの連動実行時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・バッチ実行ファイルの編集操作</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・ツールメニューで「バッチ実行」選択時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フリーハンド編集ウィンドウ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・画像データのフリーハンド編集操作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・編集メニューで「フリーハンドで画像を編集」選択時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427769"/>
            <a:ext cx="596957" cy="5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1/3</a:t>
            </a:r>
            <a:r>
              <a:rPr kumimoji="1" lang="ja-JP" altLang="en-US" sz="2400" dirty="0"/>
              <a:t>）</a:t>
            </a:r>
          </a:p>
        </p:txBody>
      </p:sp>
      <p:pic>
        <p:nvPicPr>
          <p:cNvPr id="5" name="図 4">
            <a:extLst>
              <a:ext uri="{FF2B5EF4-FFF2-40B4-BE49-F238E27FC236}">
                <a16:creationId xmlns:a16="http://schemas.microsoft.com/office/drawing/2014/main" id="{84EB60BC-4394-42DA-9A8B-1E3560698CBF}"/>
              </a:ext>
            </a:extLst>
          </p:cNvPr>
          <p:cNvPicPr>
            <a:picLocks noChangeAspect="1"/>
          </p:cNvPicPr>
          <p:nvPr/>
        </p:nvPicPr>
        <p:blipFill>
          <a:blip r:embed="rId3"/>
          <a:stretch>
            <a:fillRect/>
          </a:stretch>
        </p:blipFill>
        <p:spPr>
          <a:xfrm>
            <a:off x="1940791" y="4775649"/>
            <a:ext cx="1047033" cy="712710"/>
          </a:xfrm>
          <a:prstGeom prst="rect">
            <a:avLst/>
          </a:prstGeom>
        </p:spPr>
      </p:pic>
      <p:pic>
        <p:nvPicPr>
          <p:cNvPr id="20" name="図 19">
            <a:extLst>
              <a:ext uri="{FF2B5EF4-FFF2-40B4-BE49-F238E27FC236}">
                <a16:creationId xmlns:a16="http://schemas.microsoft.com/office/drawing/2014/main" id="{329E0E86-69AC-40F7-8DB6-ECDD8597C5AD}"/>
              </a:ext>
            </a:extLst>
          </p:cNvPr>
          <p:cNvPicPr>
            <a:picLocks noChangeAspect="1"/>
          </p:cNvPicPr>
          <p:nvPr/>
        </p:nvPicPr>
        <p:blipFill>
          <a:blip r:embed="rId4"/>
          <a:stretch>
            <a:fillRect/>
          </a:stretch>
        </p:blipFill>
        <p:spPr>
          <a:xfrm>
            <a:off x="1898328" y="1895649"/>
            <a:ext cx="1449536" cy="390062"/>
          </a:xfrm>
          <a:prstGeom prst="rect">
            <a:avLst/>
          </a:prstGeom>
        </p:spPr>
      </p:pic>
      <p:pic>
        <p:nvPicPr>
          <p:cNvPr id="21" name="図 20">
            <a:extLst>
              <a:ext uri="{FF2B5EF4-FFF2-40B4-BE49-F238E27FC236}">
                <a16:creationId xmlns:a16="http://schemas.microsoft.com/office/drawing/2014/main" id="{50AF3D8A-FC73-4235-8C24-D98CDC040C81}"/>
              </a:ext>
            </a:extLst>
          </p:cNvPr>
          <p:cNvPicPr>
            <a:picLocks noChangeAspect="1"/>
          </p:cNvPicPr>
          <p:nvPr/>
        </p:nvPicPr>
        <p:blipFill>
          <a:blip r:embed="rId5"/>
          <a:stretch>
            <a:fillRect/>
          </a:stretch>
        </p:blipFill>
        <p:spPr>
          <a:xfrm>
            <a:off x="1938316" y="5500440"/>
            <a:ext cx="971583" cy="642218"/>
          </a:xfrm>
          <a:prstGeom prst="rect">
            <a:avLst/>
          </a:prstGeom>
        </p:spPr>
      </p:pic>
      <p:pic>
        <p:nvPicPr>
          <p:cNvPr id="4" name="図 3">
            <a:extLst>
              <a:ext uri="{FF2B5EF4-FFF2-40B4-BE49-F238E27FC236}">
                <a16:creationId xmlns:a16="http://schemas.microsoft.com/office/drawing/2014/main" id="{314C3863-E564-4562-B53D-629C49B55BC3}"/>
              </a:ext>
            </a:extLst>
          </p:cNvPr>
          <p:cNvPicPr>
            <a:picLocks noChangeAspect="1"/>
          </p:cNvPicPr>
          <p:nvPr/>
        </p:nvPicPr>
        <p:blipFill>
          <a:blip r:embed="rId6"/>
          <a:stretch>
            <a:fillRect/>
          </a:stretch>
        </p:blipFill>
        <p:spPr>
          <a:xfrm>
            <a:off x="1931080" y="2987170"/>
            <a:ext cx="530331" cy="461901"/>
          </a:xfrm>
          <a:prstGeom prst="rect">
            <a:avLst/>
          </a:prstGeom>
        </p:spPr>
      </p:pic>
      <p:pic>
        <p:nvPicPr>
          <p:cNvPr id="9" name="図 8">
            <a:extLst>
              <a:ext uri="{FF2B5EF4-FFF2-40B4-BE49-F238E27FC236}">
                <a16:creationId xmlns:a16="http://schemas.microsoft.com/office/drawing/2014/main" id="{26D05CD1-E362-474A-B01C-36B875F511CE}"/>
              </a:ext>
            </a:extLst>
          </p:cNvPr>
          <p:cNvPicPr>
            <a:picLocks noChangeAspect="1"/>
          </p:cNvPicPr>
          <p:nvPr/>
        </p:nvPicPr>
        <p:blipFill>
          <a:blip r:embed="rId7"/>
          <a:stretch>
            <a:fillRect/>
          </a:stretch>
        </p:blipFill>
        <p:spPr>
          <a:xfrm>
            <a:off x="1912727" y="3529333"/>
            <a:ext cx="499033" cy="490015"/>
          </a:xfrm>
          <a:prstGeom prst="rect">
            <a:avLst/>
          </a:prstGeom>
        </p:spPr>
      </p:pic>
      <p:pic>
        <p:nvPicPr>
          <p:cNvPr id="14" name="図 13">
            <a:extLst>
              <a:ext uri="{FF2B5EF4-FFF2-40B4-BE49-F238E27FC236}">
                <a16:creationId xmlns:a16="http://schemas.microsoft.com/office/drawing/2014/main" id="{C9079215-EA68-46E4-9592-734C1613784C}"/>
              </a:ext>
            </a:extLst>
          </p:cNvPr>
          <p:cNvPicPr>
            <a:picLocks noChangeAspect="1"/>
          </p:cNvPicPr>
          <p:nvPr/>
        </p:nvPicPr>
        <p:blipFill>
          <a:blip r:embed="rId8"/>
          <a:stretch>
            <a:fillRect/>
          </a:stretch>
        </p:blipFill>
        <p:spPr>
          <a:xfrm>
            <a:off x="1931080" y="4074090"/>
            <a:ext cx="1056744" cy="591483"/>
          </a:xfrm>
          <a:prstGeom prst="rect">
            <a:avLst/>
          </a:prstGeom>
        </p:spPr>
      </p:pic>
      <p:pic>
        <p:nvPicPr>
          <p:cNvPr id="16" name="図 15">
            <a:extLst>
              <a:ext uri="{FF2B5EF4-FFF2-40B4-BE49-F238E27FC236}">
                <a16:creationId xmlns:a16="http://schemas.microsoft.com/office/drawing/2014/main" id="{8591BDB4-AF44-4946-B3A0-4FD561B157DF}"/>
              </a:ext>
            </a:extLst>
          </p:cNvPr>
          <p:cNvPicPr>
            <a:picLocks noChangeAspect="1"/>
          </p:cNvPicPr>
          <p:nvPr/>
        </p:nvPicPr>
        <p:blipFill>
          <a:blip r:embed="rId9"/>
          <a:stretch>
            <a:fillRect/>
          </a:stretch>
        </p:blipFill>
        <p:spPr>
          <a:xfrm>
            <a:off x="1916256" y="6219415"/>
            <a:ext cx="454127" cy="506027"/>
          </a:xfrm>
          <a:prstGeom prst="rect">
            <a:avLst/>
          </a:prstGeom>
        </p:spPr>
      </p:pic>
      <p:pic>
        <p:nvPicPr>
          <p:cNvPr id="22" name="図 21">
            <a:extLst>
              <a:ext uri="{FF2B5EF4-FFF2-40B4-BE49-F238E27FC236}">
                <a16:creationId xmlns:a16="http://schemas.microsoft.com/office/drawing/2014/main" id="{B90771BD-A14E-43BD-8272-BBADC979F4B0}"/>
              </a:ext>
            </a:extLst>
          </p:cNvPr>
          <p:cNvPicPr>
            <a:picLocks noChangeAspect="1"/>
          </p:cNvPicPr>
          <p:nvPr/>
        </p:nvPicPr>
        <p:blipFill>
          <a:blip r:embed="rId10"/>
          <a:stretch>
            <a:fillRect/>
          </a:stretch>
        </p:blipFill>
        <p:spPr>
          <a:xfrm>
            <a:off x="1883479" y="809346"/>
            <a:ext cx="993644" cy="1028105"/>
          </a:xfrm>
          <a:prstGeom prst="rect">
            <a:avLst/>
          </a:prstGeom>
        </p:spPr>
      </p:pic>
    </p:spTree>
    <p:extLst>
      <p:ext uri="{BB962C8B-B14F-4D97-AF65-F5344CB8AC3E}">
        <p14:creationId xmlns:p14="http://schemas.microsoft.com/office/powerpoint/2010/main" val="127690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2/3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1933615490"/>
              </p:ext>
            </p:extLst>
          </p:nvPr>
        </p:nvGraphicFramePr>
        <p:xfrm>
          <a:off x="251521" y="576104"/>
          <a:ext cx="8712968" cy="6237272"/>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21459">
                <a:tc>
                  <a:txBody>
                    <a:bodyPr/>
                    <a:lstStyle/>
                    <a:p>
                      <a:r>
                        <a:rPr kumimoji="1" lang="en-US" altLang="ja-JP" sz="1200" dirty="0"/>
                        <a:t>TCP/IP</a:t>
                      </a:r>
                      <a:r>
                        <a:rPr kumimoji="1" lang="ja-JP" altLang="en-US" sz="1200" dirty="0"/>
                        <a:t>通信ウィンドウ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TCP/IP</a:t>
                      </a:r>
                      <a:r>
                        <a:rPr lang="ja-JP" altLang="en-US" sz="1200" dirty="0"/>
                        <a:t>通信の設定、通信データの確認</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・ツールメニューで「</a:t>
                      </a:r>
                      <a:r>
                        <a:rPr lang="en-US" altLang="ja-JP" sz="1200" dirty="0"/>
                        <a:t>TCP/IP</a:t>
                      </a:r>
                      <a:r>
                        <a:rPr lang="ja-JP" altLang="en-US" sz="1200" dirty="0"/>
                        <a:t>通信」選択時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6064">
                <a:tc>
                  <a:txBody>
                    <a:bodyPr/>
                    <a:lstStyle/>
                    <a:p>
                      <a:r>
                        <a:rPr kumimoji="1" lang="en-US" altLang="ja-JP" sz="1200" dirty="0"/>
                        <a:t>2</a:t>
                      </a:r>
                      <a:r>
                        <a:rPr kumimoji="1" lang="ja-JP" altLang="en-US" sz="1200" dirty="0"/>
                        <a:t>値化ウィンドウ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a:t>
                      </a:r>
                      <a:r>
                        <a:rPr kumimoji="1" lang="en-US" altLang="ja-JP" sz="1200" dirty="0"/>
                        <a:t>2</a:t>
                      </a:r>
                      <a:r>
                        <a:rPr kumimoji="1" lang="ja-JP" altLang="en-US" sz="1200" dirty="0"/>
                        <a:t>値化の設定操作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・画像処理メニューで「</a:t>
                      </a:r>
                      <a:r>
                        <a:rPr kumimoji="1" lang="en-US" altLang="ja-JP" sz="1200" dirty="0"/>
                        <a:t>2</a:t>
                      </a:r>
                      <a:r>
                        <a:rPr kumimoji="1" lang="ja-JP" altLang="en-US" sz="1200" dirty="0"/>
                        <a:t>値化」選択時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動画ファイル入出力ダイアログ</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・動画像のデータ型（</a:t>
                      </a:r>
                      <a:r>
                        <a:rPr kumimoji="1" lang="en-US" altLang="ja-JP" sz="1200" dirty="0"/>
                        <a:t>3D/FLOAT3D/RGB3D</a:t>
                      </a:r>
                      <a:r>
                        <a:rPr kumimoji="1" lang="ja-JP" altLang="en-US" sz="1200" dirty="0"/>
                        <a:t>）のファイル入出力操作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・ファイルメニューで「複数ファイルを</a:t>
                      </a:r>
                      <a:r>
                        <a:rPr kumimoji="1" lang="en-US" altLang="ja-JP" sz="1200" dirty="0"/>
                        <a:t>3D/F3D</a:t>
                      </a:r>
                      <a:r>
                        <a:rPr kumimoji="1" lang="ja-JP" altLang="en-US" sz="1200" dirty="0"/>
                        <a:t>データとして開く」または「</a:t>
                      </a:r>
                      <a:r>
                        <a:rPr kumimoji="1" lang="en-US" altLang="ja-JP" sz="1200" dirty="0"/>
                        <a:t>3D/F3D</a:t>
                      </a:r>
                      <a:r>
                        <a:rPr kumimoji="1" lang="ja-JP" altLang="en-US" sz="1200" dirty="0"/>
                        <a:t>データを複数ファイルとして保存」を選択時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246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・編集メニューで「画像データの型変換」を選択時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20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・画像サイズ変換の設定操作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・編集メニューで「サイズ変更」を選択時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36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・画像処理メニューで「幾何変換」を選択時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48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・画像処理メニューで「汎用フィルタ」を選択時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3</a:t>
                      </a:r>
                      <a:r>
                        <a:rPr kumimoji="1" lang="ja-JP" altLang="en-US" sz="1200" dirty="0"/>
                        <a:t>次元点群表示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・選択中画像メモリが</a:t>
                      </a:r>
                      <a:r>
                        <a:rPr kumimoji="1" lang="en-US" altLang="ja-JP" sz="1200" dirty="0"/>
                        <a:t>XYZ</a:t>
                      </a:r>
                      <a:r>
                        <a:rPr kumimoji="1" lang="ja-JP" altLang="en-US" sz="1200" dirty="0"/>
                        <a:t>型のときに、メインウィンドウの表示画像選択ボタンで</a:t>
                      </a:r>
                      <a:r>
                        <a:rPr kumimoji="1" lang="en-US" altLang="ja-JP" sz="1200" dirty="0"/>
                        <a:t>3D</a:t>
                      </a:r>
                      <a:r>
                        <a:rPr kumimoji="1" lang="ja-JP" altLang="en-US" sz="1200" dirty="0"/>
                        <a:t>表示を選ぶ</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001" y="764704"/>
            <a:ext cx="594767" cy="62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001" y="2093067"/>
            <a:ext cx="954807" cy="49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4509120"/>
            <a:ext cx="780388" cy="86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359" y="6139859"/>
            <a:ext cx="882090" cy="673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9002" y="3717032"/>
            <a:ext cx="753690" cy="71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cstate="print"/>
          <a:srcRect/>
          <a:stretch>
            <a:fillRect/>
          </a:stretch>
        </p:blipFill>
        <p:spPr bwMode="auto">
          <a:xfrm>
            <a:off x="1907704" y="1484785"/>
            <a:ext cx="800783" cy="576064"/>
          </a:xfrm>
          <a:prstGeom prst="rect">
            <a:avLst/>
          </a:prstGeom>
          <a:noFill/>
          <a:ln w="9525">
            <a:noFill/>
            <a:miter lim="800000"/>
            <a:headEnd/>
            <a:tailEnd/>
          </a:ln>
        </p:spPr>
      </p:pic>
      <p:pic>
        <p:nvPicPr>
          <p:cNvPr id="4099" name="Picture 3"/>
          <p:cNvPicPr>
            <a:picLocks noChangeAspect="1" noChangeArrowheads="1"/>
          </p:cNvPicPr>
          <p:nvPr/>
        </p:nvPicPr>
        <p:blipFill>
          <a:blip r:embed="rId8" cstate="print"/>
          <a:srcRect/>
          <a:stretch>
            <a:fillRect/>
          </a:stretch>
        </p:blipFill>
        <p:spPr bwMode="auto">
          <a:xfrm>
            <a:off x="1907704" y="5445224"/>
            <a:ext cx="936104" cy="546833"/>
          </a:xfrm>
          <a:prstGeom prst="rect">
            <a:avLst/>
          </a:prstGeom>
          <a:noFill/>
          <a:ln w="9525">
            <a:noFill/>
            <a:miter lim="800000"/>
            <a:headEnd/>
            <a:tailEnd/>
          </a:ln>
        </p:spPr>
      </p:pic>
      <p:pic>
        <p:nvPicPr>
          <p:cNvPr id="3" name="図 2">
            <a:extLst>
              <a:ext uri="{FF2B5EF4-FFF2-40B4-BE49-F238E27FC236}">
                <a16:creationId xmlns:a16="http://schemas.microsoft.com/office/drawing/2014/main" id="{7E6F15B5-70E2-439E-A15D-AEE1A7CDBCB8}"/>
              </a:ext>
            </a:extLst>
          </p:cNvPr>
          <p:cNvPicPr>
            <a:picLocks noChangeAspect="1"/>
          </p:cNvPicPr>
          <p:nvPr/>
        </p:nvPicPr>
        <p:blipFill>
          <a:blip r:embed="rId9"/>
          <a:stretch>
            <a:fillRect/>
          </a:stretch>
        </p:blipFill>
        <p:spPr>
          <a:xfrm>
            <a:off x="1863725" y="2805620"/>
            <a:ext cx="1124099" cy="557162"/>
          </a:xfrm>
          <a:prstGeom prst="rect">
            <a:avLst/>
          </a:prstGeom>
        </p:spPr>
      </p:pic>
    </p:spTree>
    <p:extLst>
      <p:ext uri="{BB962C8B-B14F-4D97-AF65-F5344CB8AC3E}">
        <p14:creationId xmlns:p14="http://schemas.microsoft.com/office/powerpoint/2010/main" val="201434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3/3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2296974207"/>
              </p:ext>
            </p:extLst>
          </p:nvPr>
        </p:nvGraphicFramePr>
        <p:xfrm>
          <a:off x="251521" y="576104"/>
          <a:ext cx="8712968" cy="6163441"/>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22161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59077">
                <a:tc>
                  <a:txBody>
                    <a:bodyPr/>
                    <a:lstStyle/>
                    <a:p>
                      <a:r>
                        <a:rPr kumimoji="1" lang="ja-JP" altLang="en-US" sz="1200" dirty="0"/>
                        <a:t>ファイルダイアログ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・開く／保存するファイルの選定</a:t>
                      </a:r>
                      <a:endParaRPr lang="en-US" altLang="ja-JP" sz="1200" dirty="0"/>
                    </a:p>
                    <a:p>
                      <a:r>
                        <a:rPr lang="ja-JP" altLang="en-US" sz="1200" dirty="0"/>
                        <a:t>（</a:t>
                      </a:r>
                      <a:r>
                        <a:rPr lang="en-US" altLang="ja-JP" sz="1200" dirty="0"/>
                        <a:t>MFC</a:t>
                      </a:r>
                      <a:r>
                        <a:rPr kumimoji="1" lang="ja-JP" altLang="en-US" sz="1200" dirty="0"/>
                        <a:t>標準だから</a:t>
                      </a:r>
                      <a:r>
                        <a:rPr lang="ja-JP" altLang="en-US" sz="1200" dirty="0"/>
                        <a:t>本資料での説明は割愛する）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・ファイルメニューにて「ファイルを開く」選択時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1881">
                <a:tc>
                  <a:txBody>
                    <a:bodyPr/>
                    <a:lstStyle/>
                    <a:p>
                      <a:r>
                        <a:rPr kumimoji="1" lang="ja-JP" altLang="en-US" sz="1200" dirty="0"/>
                        <a:t>プリンタダイアログ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・印刷設定</a:t>
                      </a:r>
                      <a:endParaRPr kumimoji="1" lang="en-US" altLang="ja-JP" sz="1200" dirty="0"/>
                    </a:p>
                    <a:p>
                      <a:r>
                        <a:rPr kumimoji="1" lang="ja-JP" altLang="en-US" sz="1200" dirty="0"/>
                        <a:t>（</a:t>
                      </a:r>
                      <a:r>
                        <a:rPr lang="en-US" altLang="ja-JP" sz="1200" dirty="0"/>
                        <a:t>MFC</a:t>
                      </a:r>
                      <a:r>
                        <a:rPr kumimoji="1" lang="ja-JP" altLang="en-US" sz="1200" dirty="0"/>
                        <a:t>標準だから</a:t>
                      </a:r>
                      <a:r>
                        <a:rPr lang="ja-JP" altLang="en-US" sz="1200" dirty="0"/>
                        <a:t>本資料での説明は割愛する</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・ファイルメニューで「表示画像を印刷」選択時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521">
                <a:tc>
                  <a:txBody>
                    <a:bodyPr/>
                    <a:lstStyle/>
                    <a:p>
                      <a:r>
                        <a:rPr kumimoji="1" lang="ja-JP" altLang="en-US" sz="1200" dirty="0"/>
                        <a:t>汎用データ入力ダイアログ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・汎用的に数値／テキスト／ＯＮ・ＯＦＦデータを入力する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・カスタムファンクションにて使用することを想定している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946">
                <a:tc>
                  <a:txBody>
                    <a:bodyPr/>
                    <a:lstStyle/>
                    <a:p>
                      <a:r>
                        <a:rPr kumimoji="1" lang="ja-JP" altLang="en-US" sz="1200" dirty="0"/>
                        <a:t>ユーザが追加カスタマイズしたＵＩ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・カスタムファンクションメニューから使用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108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・カスタムファンクションの開発プロジェクト一式を新規に生成する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・カスタムファンクションメニューにて「追加」選択時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別プログラム</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23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2</a:t>
                      </a:r>
                      <a:r>
                        <a:rPr kumimoji="1" lang="ja-JP" altLang="en-US" sz="1200" dirty="0"/>
                        <a:t>～</a:t>
                      </a:r>
                      <a:r>
                        <a:rPr kumimoji="1" lang="en-US" altLang="ja-JP" sz="1200" dirty="0"/>
                        <a:t>4</a:t>
                      </a:r>
                      <a:r>
                        <a:rPr kumimoji="1" lang="ja-JP" altLang="en-US" sz="1200" dirty="0"/>
                        <a:t>枚の画像を並べて表示する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（画像サイズが同じ場合は、複数画像の表示位置と拡大率が等しくなる）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・表示メニューにて「複数画像同時表示」を選択時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663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PIMPOM</a:t>
                      </a:r>
                      <a:r>
                        <a:rPr kumimoji="1" lang="ja-JP" altLang="en-US" sz="1200" dirty="0"/>
                        <a:t>の機能を操作するスクリプトを作成する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・ツールメニューにて「スクリプトを選択時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7921" y="1616441"/>
            <a:ext cx="755888" cy="47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920" y="836712"/>
            <a:ext cx="936104" cy="68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3173352"/>
            <a:ext cx="80819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cstate="print"/>
          <a:srcRect/>
          <a:stretch>
            <a:fillRect/>
          </a:stretch>
        </p:blipFill>
        <p:spPr bwMode="auto">
          <a:xfrm>
            <a:off x="1907704" y="4181464"/>
            <a:ext cx="1483509" cy="1048346"/>
          </a:xfrm>
          <a:prstGeom prst="rect">
            <a:avLst/>
          </a:prstGeom>
          <a:noFill/>
          <a:ln w="9525">
            <a:noFill/>
            <a:miter lim="800000"/>
            <a:headEnd/>
            <a:tailEnd/>
          </a:ln>
        </p:spPr>
      </p:pic>
      <p:pic>
        <p:nvPicPr>
          <p:cNvPr id="3075" name="Picture 3"/>
          <p:cNvPicPr>
            <a:picLocks noChangeAspect="1" noChangeArrowheads="1"/>
          </p:cNvPicPr>
          <p:nvPr/>
        </p:nvPicPr>
        <p:blipFill>
          <a:blip r:embed="rId6" cstate="print"/>
          <a:srcRect/>
          <a:stretch>
            <a:fillRect/>
          </a:stretch>
        </p:blipFill>
        <p:spPr bwMode="auto">
          <a:xfrm>
            <a:off x="1907704" y="5427001"/>
            <a:ext cx="1499071" cy="1026335"/>
          </a:xfrm>
          <a:prstGeom prst="rect">
            <a:avLst/>
          </a:prstGeom>
          <a:noFill/>
          <a:ln w="9525">
            <a:noFill/>
            <a:miter lim="800000"/>
            <a:headEnd/>
            <a:tailEnd/>
          </a:ln>
        </p:spPr>
      </p:pic>
    </p:spTree>
    <p:extLst>
      <p:ext uri="{BB962C8B-B14F-4D97-AF65-F5344CB8AC3E}">
        <p14:creationId xmlns:p14="http://schemas.microsoft.com/office/powerpoint/2010/main" val="279862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7624" y="1556792"/>
            <a:ext cx="6777817" cy="2677656"/>
          </a:xfrm>
          <a:prstGeom prst="rect">
            <a:avLst/>
          </a:prstGeom>
          <a:solidFill>
            <a:schemeClr val="accent1">
              <a:lumMod val="40000"/>
              <a:lumOff val="60000"/>
            </a:schemeClr>
          </a:solidFill>
        </p:spPr>
        <p:txBody>
          <a:bodyPr wrap="none" rtlCol="0">
            <a:spAutoFit/>
          </a:bodyPr>
          <a:lstStyle/>
          <a:p>
            <a:r>
              <a:rPr lang="ja-JP" altLang="en-US" sz="1200" b="1" dirty="0"/>
              <a:t>カテゴリ</a:t>
            </a:r>
            <a:endParaRPr lang="en-US" altLang="ja-JP" sz="1200" b="1" dirty="0"/>
          </a:p>
          <a:p>
            <a:r>
              <a:rPr lang="ja-JP" altLang="en-US" sz="1200" dirty="0"/>
              <a:t>（１）ﾓｰﾄﾞﾚｽﾀﾞｲｱﾛｸﾞ</a:t>
            </a:r>
            <a:endParaRPr lang="en-US" altLang="ja-JP" sz="1200" dirty="0"/>
          </a:p>
          <a:p>
            <a:r>
              <a:rPr kumimoji="1" lang="ja-JP" altLang="en-US" sz="1200" dirty="0"/>
              <a:t>　一度起動したら</a:t>
            </a:r>
            <a:r>
              <a:rPr kumimoji="1" lang="en-US" altLang="ja-JP" sz="1200" dirty="0"/>
              <a:t>PIMPOM</a:t>
            </a:r>
            <a:r>
              <a:rPr kumimoji="1" lang="ja-JP" altLang="en-US" sz="1200" dirty="0"/>
              <a:t>終了時までメモリが常駐し、状態が保存される。</a:t>
            </a:r>
            <a:endParaRPr kumimoji="1" lang="en-US" altLang="ja-JP" sz="1200" dirty="0"/>
          </a:p>
          <a:p>
            <a:r>
              <a:rPr kumimoji="1" lang="ja-JP" altLang="en-US" sz="1200" dirty="0"/>
              <a:t>　また、ウィンドウを開いた状態でも他ウィンドウやメインメモリの操作ができる</a:t>
            </a:r>
            <a:endParaRPr kumimoji="1" lang="en-US" altLang="ja-JP" sz="1200" dirty="0"/>
          </a:p>
          <a:p>
            <a:r>
              <a:rPr lang="ja-JP" altLang="en-US" sz="1200" dirty="0"/>
              <a:t>　データ可視化目的または解析目的でメインウィンドウと頻繁に協調使用するものはこのカテゴリにする</a:t>
            </a:r>
            <a:endParaRPr lang="en-US" altLang="ja-JP" sz="1200" dirty="0"/>
          </a:p>
          <a:p>
            <a:endParaRPr kumimoji="1" lang="en-US" altLang="ja-JP" sz="1200" dirty="0"/>
          </a:p>
          <a:p>
            <a:r>
              <a:rPr kumimoji="1" lang="ja-JP" altLang="en-US" sz="1200" dirty="0"/>
              <a:t>（２）ﾓｰﾀﾞﾙﾀﾞｲｱﾛｸﾞ</a:t>
            </a:r>
            <a:endParaRPr kumimoji="1" lang="en-US" altLang="ja-JP" sz="1200" dirty="0"/>
          </a:p>
          <a:p>
            <a:r>
              <a:rPr lang="ja-JP" altLang="en-US" sz="1200" dirty="0"/>
              <a:t>　閉じるとメモリがすべて解放されるので、状態は一時的である。</a:t>
            </a:r>
            <a:endParaRPr lang="en-US" altLang="ja-JP" sz="1200" dirty="0"/>
          </a:p>
          <a:p>
            <a:r>
              <a:rPr lang="ja-JP" altLang="en-US" sz="1200" dirty="0"/>
              <a:t>　また、ウィンドウを開いた状態ではメインメニューや他ウィンドウの操作ができない。</a:t>
            </a:r>
            <a:endParaRPr lang="en-US" altLang="ja-JP" sz="1200" dirty="0"/>
          </a:p>
          <a:p>
            <a:r>
              <a:rPr lang="ja-JP" altLang="en-US" sz="1200" dirty="0"/>
              <a:t>　メインウィンドウとの協調使用が頻繁にないものはこのカテゴリにする。</a:t>
            </a:r>
          </a:p>
          <a:p>
            <a:endParaRPr kumimoji="1" lang="en-US" altLang="ja-JP" sz="1200" dirty="0"/>
          </a:p>
          <a:p>
            <a:r>
              <a:rPr lang="ja-JP" altLang="en-US" sz="1200" dirty="0"/>
              <a:t>（３）別プログラム</a:t>
            </a:r>
            <a:endParaRPr lang="en-US" altLang="ja-JP" sz="1200" dirty="0"/>
          </a:p>
          <a:p>
            <a:r>
              <a:rPr lang="ja-JP" altLang="en-US" sz="1200" dirty="0"/>
              <a:t>　</a:t>
            </a:r>
            <a:r>
              <a:rPr lang="en-US" altLang="ja-JP" sz="1200" dirty="0"/>
              <a:t>PIMPOM.exe</a:t>
            </a:r>
            <a:r>
              <a:rPr lang="ja-JP" altLang="en-US" sz="1200" dirty="0"/>
              <a:t>とは異なる</a:t>
            </a:r>
            <a:r>
              <a:rPr lang="en-US" altLang="ja-JP" sz="1200" dirty="0"/>
              <a:t>exe</a:t>
            </a:r>
            <a:r>
              <a:rPr lang="ja-JP" altLang="en-US" sz="1200" dirty="0"/>
              <a:t>である。</a:t>
            </a:r>
            <a:endParaRPr lang="en-US" altLang="ja-JP" sz="1200" dirty="0"/>
          </a:p>
          <a:p>
            <a:r>
              <a:rPr lang="ja-JP" altLang="en-US" sz="1200" dirty="0"/>
              <a:t>　開発環境の制御を行うものはこのカテゴリにする。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802BEA5-21EC-4A33-929C-F4DA9C525679}"/>
              </a:ext>
            </a:extLst>
          </p:cNvPr>
          <p:cNvPicPr>
            <a:picLocks noChangeAspect="1"/>
          </p:cNvPicPr>
          <p:nvPr/>
        </p:nvPicPr>
        <p:blipFill>
          <a:blip r:embed="rId2"/>
          <a:stretch>
            <a:fillRect/>
          </a:stretch>
        </p:blipFill>
        <p:spPr>
          <a:xfrm>
            <a:off x="446576" y="794589"/>
            <a:ext cx="3099255" cy="3206743"/>
          </a:xfrm>
          <a:prstGeom prst="rect">
            <a:avLst/>
          </a:prstGeom>
        </p:spPr>
      </p:pic>
      <p:pic>
        <p:nvPicPr>
          <p:cNvPr id="26" name="図 25">
            <a:extLst>
              <a:ext uri="{FF2B5EF4-FFF2-40B4-BE49-F238E27FC236}">
                <a16:creationId xmlns:a16="http://schemas.microsoft.com/office/drawing/2014/main" id="{1E072598-9E55-4A3A-8E14-7D33EAB27C7E}"/>
              </a:ext>
            </a:extLst>
          </p:cNvPr>
          <p:cNvPicPr>
            <a:picLocks noChangeAspect="1"/>
          </p:cNvPicPr>
          <p:nvPr/>
        </p:nvPicPr>
        <p:blipFill>
          <a:blip r:embed="rId3"/>
          <a:stretch>
            <a:fillRect/>
          </a:stretch>
        </p:blipFill>
        <p:spPr>
          <a:xfrm>
            <a:off x="6227163" y="779377"/>
            <a:ext cx="259856" cy="633399"/>
          </a:xfrm>
          <a:prstGeom prst="rect">
            <a:avLst/>
          </a:prstGeom>
        </p:spPr>
      </p:pic>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kumimoji="1" lang="en-US" altLang="ja-JP" sz="2400" dirty="0"/>
              <a:t>1/3</a:t>
            </a:r>
            <a:r>
              <a:rPr kumimoji="1" lang="ja-JP" altLang="en-US" sz="2400" dirty="0"/>
              <a:t>）</a:t>
            </a:r>
          </a:p>
        </p:txBody>
      </p:sp>
      <p:sp>
        <p:nvSpPr>
          <p:cNvPr id="2" name="正方形/長方形 1"/>
          <p:cNvSpPr/>
          <p:nvPr/>
        </p:nvSpPr>
        <p:spPr>
          <a:xfrm>
            <a:off x="3293975" y="1124744"/>
            <a:ext cx="245234" cy="53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293976" y="1700808"/>
            <a:ext cx="245234" cy="5300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300602" y="2271057"/>
            <a:ext cx="238606" cy="82218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00602" y="3200675"/>
            <a:ext cx="251858" cy="349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42726" y="3375284"/>
            <a:ext cx="1176133" cy="633229"/>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91680" y="3429000"/>
            <a:ext cx="1529475" cy="549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60844" y="1129758"/>
            <a:ext cx="2760311" cy="2216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79512" y="11127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3509999" y="1204337"/>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正方形/長方形 17"/>
          <p:cNvSpPr/>
          <p:nvPr/>
        </p:nvSpPr>
        <p:spPr>
          <a:xfrm>
            <a:off x="3293975" y="3571460"/>
            <a:ext cx="251858" cy="4306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表 19"/>
          <p:cNvGraphicFramePr>
            <a:graphicFrameLocks noGrp="1"/>
          </p:cNvGraphicFramePr>
          <p:nvPr>
            <p:extLst>
              <p:ext uri="{D42A27DB-BD31-4B8C-83A1-F6EECF244321}">
                <p14:modId xmlns:p14="http://schemas.microsoft.com/office/powerpoint/2010/main" val="4288408774"/>
              </p:ext>
            </p:extLst>
          </p:nvPr>
        </p:nvGraphicFramePr>
        <p:xfrm>
          <a:off x="251520" y="4430623"/>
          <a:ext cx="8712968" cy="2377440"/>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7527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276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現在選択中の画像メモリの表示画像を表示する。</a:t>
                      </a:r>
                      <a:endParaRPr kumimoji="1" lang="en-US" altLang="ja-JP" sz="1200" dirty="0"/>
                    </a:p>
                    <a:p>
                      <a:r>
                        <a:rPr kumimoji="1" lang="ja-JP" altLang="en-US" sz="1200" dirty="0"/>
                        <a:t>（詳細は「画像表示領域」の説明参照）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276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表示画像データ選択ボタン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画像メモリが複数のチャネル／ページを持つ場合に、表示するチャネル／ページを選択する（型によって表示は異なる。詳細は「表示画像データ選択ボタン」の説明参照）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2769">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画像表示領域でマウスでポイントした座標およびその周辺の画像データ値を表示する。「クリック座標に固定」を</a:t>
                      </a:r>
                      <a:r>
                        <a:rPr kumimoji="1" lang="en-US" altLang="ja-JP" sz="1200" dirty="0"/>
                        <a:t>ON</a:t>
                      </a:r>
                      <a:r>
                        <a:rPr kumimoji="1" lang="ja-JP" altLang="en-US" sz="1200" dirty="0"/>
                        <a:t>にすると、クリックしたときのみ表示内容が更新される</a:t>
                      </a:r>
                      <a:endParaRPr kumimoji="1" lang="en-US" altLang="ja-JP" sz="1200" dirty="0"/>
                    </a:p>
                    <a:p>
                      <a:r>
                        <a:rPr kumimoji="1" lang="ja-JP" altLang="en-US" sz="1200" dirty="0"/>
                        <a:t>「サブピクセル座標」を</a:t>
                      </a:r>
                      <a:r>
                        <a:rPr kumimoji="1" lang="en-US" altLang="ja-JP" sz="1200" dirty="0"/>
                        <a:t>ON</a:t>
                      </a:r>
                      <a:r>
                        <a:rPr kumimoji="1" lang="ja-JP" altLang="en-US" sz="1200" dirty="0"/>
                        <a:t>にすると、拡大率が</a:t>
                      </a:r>
                      <a:r>
                        <a:rPr kumimoji="1" lang="en-US" altLang="ja-JP" sz="1200" dirty="0"/>
                        <a:t>1</a:t>
                      </a:r>
                      <a:r>
                        <a:rPr kumimoji="1" lang="ja-JP" altLang="en-US" sz="1200" dirty="0"/>
                        <a:t>より大きいときにポイントした点の座標がサブピクセルで表示される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0</a:t>
                      </a:r>
                      <a:r>
                        <a:rPr kumimoji="1" lang="ja-JP" altLang="en-US" sz="1200" dirty="0"/>
                        <a:t>：作業領域サイズやルーラーなど、</a:t>
                      </a:r>
                      <a:r>
                        <a:rPr kumimoji="1" lang="en-US" altLang="ja-JP" sz="1200" dirty="0"/>
                        <a:t>PIMPOM</a:t>
                      </a:r>
                      <a:r>
                        <a:rPr kumimoji="1" lang="ja-JP" altLang="en-US" sz="1200" dirty="0"/>
                        <a:t>本体のメッセージを表示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1</a:t>
                      </a:r>
                      <a:r>
                        <a:rPr kumimoji="1" lang="ja-JP" altLang="en-US" sz="1200" dirty="0"/>
                        <a:t>：カスタマイズファンクションからのメッセージを表示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2769">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マーク表示</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押下時にマークウィンドウを起動し、押し戻す非表示にする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22" name="カギ線コネクタ 21"/>
          <p:cNvCxnSpPr>
            <a:stCxn id="5" idx="3"/>
          </p:cNvCxnSpPr>
          <p:nvPr/>
        </p:nvCxnSpPr>
        <p:spPr>
          <a:xfrm flipV="1">
            <a:off x="3539210" y="1290310"/>
            <a:ext cx="833481" cy="675542"/>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cxnSpLocks/>
            <a:stCxn id="6" idx="3"/>
          </p:cNvCxnSpPr>
          <p:nvPr/>
        </p:nvCxnSpPr>
        <p:spPr>
          <a:xfrm flipV="1">
            <a:off x="3539208" y="1474724"/>
            <a:ext cx="1740312" cy="1207428"/>
          </a:xfrm>
          <a:prstGeom prst="bentConnector3">
            <a:avLst>
              <a:gd name="adj1" fmla="val 8275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カギ線コネクタ 33"/>
          <p:cNvCxnSpPr>
            <a:cxnSpLocks/>
            <a:stCxn id="7" idx="3"/>
          </p:cNvCxnSpPr>
          <p:nvPr/>
        </p:nvCxnSpPr>
        <p:spPr>
          <a:xfrm flipV="1">
            <a:off x="3552460" y="1123623"/>
            <a:ext cx="2643321" cy="2251661"/>
          </a:xfrm>
          <a:prstGeom prst="bentConnector3">
            <a:avLst>
              <a:gd name="adj1" fmla="val 90999"/>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2235341" y="3944496"/>
            <a:ext cx="298480" cy="276999"/>
          </a:xfrm>
          <a:prstGeom prst="rect">
            <a:avLst/>
          </a:prstGeom>
          <a:noFill/>
        </p:spPr>
        <p:txBody>
          <a:bodyPr wrap="none" rtlCol="0">
            <a:spAutoFit/>
          </a:bodyPr>
          <a:lstStyle/>
          <a:p>
            <a:r>
              <a:rPr kumimoji="1" lang="en-US" altLang="ja-JP" sz="1200" dirty="0">
                <a:solidFill>
                  <a:srgbClr val="FF0000"/>
                </a:solidFill>
              </a:rPr>
              <a:t>4 </a:t>
            </a:r>
            <a:endParaRPr kumimoji="1" lang="ja-JP" altLang="en-US" sz="1200" dirty="0">
              <a:solidFill>
                <a:srgbClr val="FF0000"/>
              </a:solidFill>
            </a:endParaRPr>
          </a:p>
        </p:txBody>
      </p:sp>
      <p:sp>
        <p:nvSpPr>
          <p:cNvPr id="55" name="テキスト ボックス 54"/>
          <p:cNvSpPr txBox="1"/>
          <p:nvPr/>
        </p:nvSpPr>
        <p:spPr>
          <a:xfrm>
            <a:off x="4561083" y="80453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56" name="テキスト ボックス 55"/>
          <p:cNvSpPr txBox="1"/>
          <p:nvPr/>
        </p:nvSpPr>
        <p:spPr>
          <a:xfrm>
            <a:off x="4561083" y="106417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57" name="テキスト ボックス 56"/>
          <p:cNvSpPr txBox="1"/>
          <p:nvPr/>
        </p:nvSpPr>
        <p:spPr>
          <a:xfrm>
            <a:off x="4561083" y="128020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59" name="カギ線コネクタ 58"/>
          <p:cNvCxnSpPr>
            <a:stCxn id="18" idx="3"/>
          </p:cNvCxnSpPr>
          <p:nvPr/>
        </p:nvCxnSpPr>
        <p:spPr>
          <a:xfrm flipV="1">
            <a:off x="3545833" y="1889331"/>
            <a:ext cx="3563950" cy="1897478"/>
          </a:xfrm>
          <a:prstGeom prst="bentConnector3">
            <a:avLst>
              <a:gd name="adj1" fmla="val 7900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5496819" y="1067586"/>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70" name="テキスト ボックス 69"/>
          <p:cNvSpPr txBox="1"/>
          <p:nvPr/>
        </p:nvSpPr>
        <p:spPr>
          <a:xfrm>
            <a:off x="5485648" y="1338150"/>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71" name="テキスト ボックス 70"/>
          <p:cNvSpPr txBox="1"/>
          <p:nvPr/>
        </p:nvSpPr>
        <p:spPr>
          <a:xfrm>
            <a:off x="5482579" y="158764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sp>
        <p:nvSpPr>
          <p:cNvPr id="72" name="テキスト ボックス 71"/>
          <p:cNvSpPr txBox="1"/>
          <p:nvPr/>
        </p:nvSpPr>
        <p:spPr>
          <a:xfrm>
            <a:off x="5482579" y="1832063"/>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
        <p:nvSpPr>
          <p:cNvPr id="79" name="テキスト ボックス 78"/>
          <p:cNvSpPr txBox="1"/>
          <p:nvPr/>
        </p:nvSpPr>
        <p:spPr>
          <a:xfrm>
            <a:off x="6433291" y="693103"/>
            <a:ext cx="341760" cy="276999"/>
          </a:xfrm>
          <a:prstGeom prst="rect">
            <a:avLst/>
          </a:prstGeom>
          <a:noFill/>
        </p:spPr>
        <p:txBody>
          <a:bodyPr wrap="none" rtlCol="0">
            <a:spAutoFit/>
          </a:bodyPr>
          <a:lstStyle/>
          <a:p>
            <a:r>
              <a:rPr kumimoji="1" lang="en-US" altLang="ja-JP" sz="1200" dirty="0">
                <a:solidFill>
                  <a:srgbClr val="FF0000"/>
                </a:solidFill>
              </a:rPr>
              <a:t>13</a:t>
            </a:r>
            <a:endParaRPr kumimoji="1" lang="ja-JP" altLang="en-US" sz="1200" dirty="0">
              <a:solidFill>
                <a:srgbClr val="FF0000"/>
              </a:solidFill>
            </a:endParaRPr>
          </a:p>
        </p:txBody>
      </p:sp>
      <p:sp>
        <p:nvSpPr>
          <p:cNvPr id="80" name="テキスト ボックス 79"/>
          <p:cNvSpPr txBox="1"/>
          <p:nvPr/>
        </p:nvSpPr>
        <p:spPr>
          <a:xfrm>
            <a:off x="5907749" y="883985"/>
            <a:ext cx="341760" cy="276999"/>
          </a:xfrm>
          <a:prstGeom prst="rect">
            <a:avLst/>
          </a:prstGeom>
          <a:noFill/>
        </p:spPr>
        <p:txBody>
          <a:bodyPr wrap="none" rtlCol="0">
            <a:spAutoFit/>
          </a:bodyPr>
          <a:lstStyle/>
          <a:p>
            <a:r>
              <a:rPr kumimoji="1" lang="en-US" altLang="ja-JP" sz="1200" dirty="0">
                <a:solidFill>
                  <a:srgbClr val="FF0000"/>
                </a:solidFill>
              </a:rPr>
              <a:t>14</a:t>
            </a:r>
            <a:endParaRPr kumimoji="1" lang="ja-JP" altLang="en-US" sz="1200" dirty="0">
              <a:solidFill>
                <a:srgbClr val="FF0000"/>
              </a:solidFill>
            </a:endParaRPr>
          </a:p>
        </p:txBody>
      </p:sp>
      <p:sp>
        <p:nvSpPr>
          <p:cNvPr id="81" name="テキスト ボックス 80"/>
          <p:cNvSpPr txBox="1"/>
          <p:nvPr/>
        </p:nvSpPr>
        <p:spPr>
          <a:xfrm>
            <a:off x="6433291" y="1053143"/>
            <a:ext cx="341760" cy="276999"/>
          </a:xfrm>
          <a:prstGeom prst="rect">
            <a:avLst/>
          </a:prstGeom>
          <a:noFill/>
        </p:spPr>
        <p:txBody>
          <a:bodyPr wrap="none" rtlCol="0">
            <a:spAutoFit/>
          </a:bodyPr>
          <a:lstStyle/>
          <a:p>
            <a:r>
              <a:rPr lang="en-US" altLang="ja-JP" sz="1200" dirty="0">
                <a:solidFill>
                  <a:srgbClr val="FF0000"/>
                </a:solidFill>
              </a:rPr>
              <a:t>16</a:t>
            </a:r>
            <a:endParaRPr kumimoji="1" lang="ja-JP" altLang="en-US" sz="1200" dirty="0">
              <a:solidFill>
                <a:srgbClr val="FF0000"/>
              </a:solidFill>
            </a:endParaRPr>
          </a:p>
        </p:txBody>
      </p:sp>
      <p:sp>
        <p:nvSpPr>
          <p:cNvPr id="82" name="テキスト ボックス 81"/>
          <p:cNvSpPr txBox="1"/>
          <p:nvPr/>
        </p:nvSpPr>
        <p:spPr>
          <a:xfrm>
            <a:off x="6433291" y="920160"/>
            <a:ext cx="341760" cy="276999"/>
          </a:xfrm>
          <a:prstGeom prst="rect">
            <a:avLst/>
          </a:prstGeom>
          <a:noFill/>
        </p:spPr>
        <p:txBody>
          <a:bodyPr wrap="none" rtlCol="0">
            <a:spAutoFit/>
          </a:bodyPr>
          <a:lstStyle/>
          <a:p>
            <a:r>
              <a:rPr kumimoji="1" lang="en-US" altLang="ja-JP" sz="1200" dirty="0">
                <a:solidFill>
                  <a:srgbClr val="FF0000"/>
                </a:solidFill>
              </a:rPr>
              <a:t>15</a:t>
            </a:r>
            <a:endParaRPr kumimoji="1" lang="ja-JP" altLang="en-US" sz="1200" dirty="0">
              <a:solidFill>
                <a:srgbClr val="FF0000"/>
              </a:solidFill>
            </a:endParaRPr>
          </a:p>
        </p:txBody>
      </p:sp>
      <p:sp>
        <p:nvSpPr>
          <p:cNvPr id="83" name="テキスト ボックス 82"/>
          <p:cNvSpPr txBox="1"/>
          <p:nvPr/>
        </p:nvSpPr>
        <p:spPr>
          <a:xfrm>
            <a:off x="6267789" y="1352208"/>
            <a:ext cx="341760" cy="276999"/>
          </a:xfrm>
          <a:prstGeom prst="rect">
            <a:avLst/>
          </a:prstGeom>
          <a:noFill/>
        </p:spPr>
        <p:txBody>
          <a:bodyPr wrap="none" rtlCol="0">
            <a:spAutoFit/>
          </a:bodyPr>
          <a:lstStyle/>
          <a:p>
            <a:r>
              <a:rPr kumimoji="1" lang="en-US" altLang="ja-JP" sz="1200" dirty="0">
                <a:solidFill>
                  <a:srgbClr val="FF0000"/>
                </a:solidFill>
              </a:rPr>
              <a:t>17</a:t>
            </a:r>
            <a:endParaRPr kumimoji="1" lang="ja-JP" altLang="en-US" sz="1200" dirty="0">
              <a:solidFill>
                <a:srgbClr val="FF0000"/>
              </a:solidFill>
            </a:endParaRPr>
          </a:p>
        </p:txBody>
      </p:sp>
      <p:sp>
        <p:nvSpPr>
          <p:cNvPr id="84" name="テキスト ボックス 83"/>
          <p:cNvSpPr txBox="1"/>
          <p:nvPr/>
        </p:nvSpPr>
        <p:spPr>
          <a:xfrm>
            <a:off x="7297387" y="1496224"/>
            <a:ext cx="341760" cy="276999"/>
          </a:xfrm>
          <a:prstGeom prst="rect">
            <a:avLst/>
          </a:prstGeom>
          <a:noFill/>
        </p:spPr>
        <p:txBody>
          <a:bodyPr wrap="none" rtlCol="0">
            <a:spAutoFit/>
          </a:bodyPr>
          <a:lstStyle/>
          <a:p>
            <a:r>
              <a:rPr kumimoji="1" lang="en-US" altLang="ja-JP" sz="1200" dirty="0">
                <a:solidFill>
                  <a:srgbClr val="FF0000"/>
                </a:solidFill>
              </a:rPr>
              <a:t>18</a:t>
            </a:r>
            <a:endParaRPr kumimoji="1" lang="ja-JP" altLang="en-US" sz="1200" dirty="0">
              <a:solidFill>
                <a:srgbClr val="FF0000"/>
              </a:solidFill>
            </a:endParaRPr>
          </a:p>
        </p:txBody>
      </p:sp>
      <p:sp>
        <p:nvSpPr>
          <p:cNvPr id="85" name="テキスト ボックス 84"/>
          <p:cNvSpPr txBox="1"/>
          <p:nvPr/>
        </p:nvSpPr>
        <p:spPr>
          <a:xfrm>
            <a:off x="7297387" y="1784256"/>
            <a:ext cx="341760" cy="276999"/>
          </a:xfrm>
          <a:prstGeom prst="rect">
            <a:avLst/>
          </a:prstGeom>
          <a:noFill/>
        </p:spPr>
        <p:txBody>
          <a:bodyPr wrap="none" rtlCol="0">
            <a:spAutoFit/>
          </a:bodyPr>
          <a:lstStyle/>
          <a:p>
            <a:r>
              <a:rPr lang="en-US" altLang="ja-JP" sz="1200" dirty="0">
                <a:solidFill>
                  <a:srgbClr val="FF0000"/>
                </a:solidFill>
              </a:rPr>
              <a:t>19</a:t>
            </a:r>
            <a:endParaRPr kumimoji="1" lang="ja-JP" altLang="en-US" sz="1200" dirty="0">
              <a:solidFill>
                <a:srgbClr val="FF0000"/>
              </a:solidFill>
            </a:endParaRPr>
          </a:p>
        </p:txBody>
      </p:sp>
      <p:sp>
        <p:nvSpPr>
          <p:cNvPr id="86" name="テキスト ボックス 85"/>
          <p:cNvSpPr txBox="1"/>
          <p:nvPr/>
        </p:nvSpPr>
        <p:spPr>
          <a:xfrm>
            <a:off x="651165" y="3944496"/>
            <a:ext cx="298480" cy="276999"/>
          </a:xfrm>
          <a:prstGeom prst="rect">
            <a:avLst/>
          </a:prstGeom>
          <a:noFill/>
        </p:spPr>
        <p:txBody>
          <a:bodyPr wrap="none" rtlCol="0">
            <a:spAutoFit/>
          </a:bodyPr>
          <a:lstStyle/>
          <a:p>
            <a:r>
              <a:rPr kumimoji="1" lang="en-US" altLang="ja-JP" sz="1200" dirty="0">
                <a:solidFill>
                  <a:srgbClr val="FF0000"/>
                </a:solidFill>
              </a:rPr>
              <a:t>3 </a:t>
            </a:r>
            <a:endParaRPr kumimoji="1" lang="ja-JP" altLang="en-US" sz="1200" dirty="0">
              <a:solidFill>
                <a:srgbClr val="FF0000"/>
              </a:solidFill>
            </a:endParaRPr>
          </a:p>
        </p:txBody>
      </p:sp>
      <p:sp>
        <p:nvSpPr>
          <p:cNvPr id="91" name="正方形/長方形 90"/>
          <p:cNvSpPr/>
          <p:nvPr/>
        </p:nvSpPr>
        <p:spPr>
          <a:xfrm>
            <a:off x="579157" y="837119"/>
            <a:ext cx="1524576" cy="132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616037" y="548680"/>
            <a:ext cx="984565" cy="276999"/>
          </a:xfrm>
          <a:prstGeom prst="rect">
            <a:avLst/>
          </a:prstGeom>
          <a:noFill/>
        </p:spPr>
        <p:txBody>
          <a:bodyPr wrap="none" rtlCol="0">
            <a:spAutoFit/>
          </a:bodyPr>
          <a:lstStyle/>
          <a:p>
            <a:r>
              <a:rPr kumimoji="1" lang="ja-JP" altLang="en-US" sz="1200" dirty="0">
                <a:solidFill>
                  <a:srgbClr val="FF0000"/>
                </a:solidFill>
              </a:rPr>
              <a:t>タイトルバー</a:t>
            </a:r>
          </a:p>
        </p:txBody>
      </p:sp>
      <p:sp>
        <p:nvSpPr>
          <p:cNvPr id="93" name="テキスト ボックス 92"/>
          <p:cNvSpPr txBox="1"/>
          <p:nvPr/>
        </p:nvSpPr>
        <p:spPr>
          <a:xfrm>
            <a:off x="179512" y="4160520"/>
            <a:ext cx="1380506" cy="276999"/>
          </a:xfrm>
          <a:prstGeom prst="rect">
            <a:avLst/>
          </a:prstGeom>
          <a:noFill/>
        </p:spPr>
        <p:txBody>
          <a:bodyPr wrap="none" rtlCol="0">
            <a:spAutoFit/>
          </a:bodyPr>
          <a:lstStyle/>
          <a:p>
            <a:r>
              <a:rPr kumimoji="1" lang="ja-JP" altLang="en-US" sz="1200" b="1" dirty="0"/>
              <a:t>各部の名称と役割</a:t>
            </a:r>
          </a:p>
        </p:txBody>
      </p:sp>
      <p:sp>
        <p:nvSpPr>
          <p:cNvPr id="51" name="テキスト ボックス 50"/>
          <p:cNvSpPr txBox="1"/>
          <p:nvPr/>
        </p:nvSpPr>
        <p:spPr>
          <a:xfrm>
            <a:off x="2346569" y="452570"/>
            <a:ext cx="4465524" cy="276999"/>
          </a:xfrm>
          <a:prstGeom prst="rect">
            <a:avLst/>
          </a:prstGeom>
          <a:solidFill>
            <a:schemeClr val="accent1">
              <a:lumMod val="40000"/>
              <a:lumOff val="60000"/>
            </a:schemeClr>
          </a:solidFill>
        </p:spPr>
        <p:txBody>
          <a:bodyPr wrap="square" rtlCol="0">
            <a:spAutoFit/>
          </a:bodyPr>
          <a:lstStyle/>
          <a:p>
            <a:r>
              <a:rPr lang="en-US" altLang="ja-JP" sz="1200" dirty="0"/>
              <a:t>PIMPOM</a:t>
            </a:r>
            <a:r>
              <a:rPr lang="ja-JP" altLang="en-US" sz="1200" dirty="0"/>
              <a:t>のメインとなるウィンドウ。メニューが存在する</a:t>
            </a:r>
            <a:endParaRPr lang="en-US" altLang="ja-JP" sz="1200" dirty="0"/>
          </a:p>
        </p:txBody>
      </p:sp>
      <p:pic>
        <p:nvPicPr>
          <p:cNvPr id="29" name="図 28">
            <a:extLst>
              <a:ext uri="{FF2B5EF4-FFF2-40B4-BE49-F238E27FC236}">
                <a16:creationId xmlns:a16="http://schemas.microsoft.com/office/drawing/2014/main" id="{A2EC6A46-3204-43A6-8EDF-D1FB118A7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780" y="1555867"/>
            <a:ext cx="247650" cy="247650"/>
          </a:xfrm>
          <a:prstGeom prst="rect">
            <a:avLst/>
          </a:prstGeom>
        </p:spPr>
      </p:pic>
      <p:pic>
        <p:nvPicPr>
          <p:cNvPr id="31" name="図 30">
            <a:extLst>
              <a:ext uri="{FF2B5EF4-FFF2-40B4-BE49-F238E27FC236}">
                <a16:creationId xmlns:a16="http://schemas.microsoft.com/office/drawing/2014/main" id="{CD28A518-BF02-49DE-9D55-E1AB9FBAE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916" y="1813198"/>
            <a:ext cx="247650" cy="247650"/>
          </a:xfrm>
          <a:prstGeom prst="rect">
            <a:avLst/>
          </a:prstGeom>
        </p:spPr>
      </p:pic>
      <p:pic>
        <p:nvPicPr>
          <p:cNvPr id="19" name="図 18">
            <a:extLst>
              <a:ext uri="{FF2B5EF4-FFF2-40B4-BE49-F238E27FC236}">
                <a16:creationId xmlns:a16="http://schemas.microsoft.com/office/drawing/2014/main" id="{0E184F02-C735-4122-9D18-DC072ABCB143}"/>
              </a:ext>
            </a:extLst>
          </p:cNvPr>
          <p:cNvPicPr>
            <a:picLocks noChangeAspect="1"/>
          </p:cNvPicPr>
          <p:nvPr/>
        </p:nvPicPr>
        <p:blipFill>
          <a:blip r:embed="rId6"/>
          <a:stretch>
            <a:fillRect/>
          </a:stretch>
        </p:blipFill>
        <p:spPr>
          <a:xfrm>
            <a:off x="4348378" y="838402"/>
            <a:ext cx="252589" cy="783026"/>
          </a:xfrm>
          <a:prstGeom prst="rect">
            <a:avLst/>
          </a:prstGeom>
        </p:spPr>
      </p:pic>
      <p:pic>
        <p:nvPicPr>
          <p:cNvPr id="23" name="図 22">
            <a:extLst>
              <a:ext uri="{FF2B5EF4-FFF2-40B4-BE49-F238E27FC236}">
                <a16:creationId xmlns:a16="http://schemas.microsoft.com/office/drawing/2014/main" id="{E00DBD38-47BA-497B-B06E-369D6241F572}"/>
              </a:ext>
            </a:extLst>
          </p:cNvPr>
          <p:cNvPicPr>
            <a:picLocks noChangeAspect="1"/>
          </p:cNvPicPr>
          <p:nvPr/>
        </p:nvPicPr>
        <p:blipFill>
          <a:blip r:embed="rId7"/>
          <a:stretch>
            <a:fillRect/>
          </a:stretch>
        </p:blipFill>
        <p:spPr>
          <a:xfrm>
            <a:off x="5276066" y="779377"/>
            <a:ext cx="268903" cy="1353479"/>
          </a:xfrm>
          <a:prstGeom prst="rect">
            <a:avLst/>
          </a:prstGeom>
        </p:spPr>
      </p:pic>
      <p:sp>
        <p:nvSpPr>
          <p:cNvPr id="60" name="テキスト ボックス 59">
            <a:extLst>
              <a:ext uri="{FF2B5EF4-FFF2-40B4-BE49-F238E27FC236}">
                <a16:creationId xmlns:a16="http://schemas.microsoft.com/office/drawing/2014/main" id="{7F776DC1-8EF9-447E-97E2-7F8D151800B9}"/>
              </a:ext>
            </a:extLst>
          </p:cNvPr>
          <p:cNvSpPr txBox="1"/>
          <p:nvPr/>
        </p:nvSpPr>
        <p:spPr>
          <a:xfrm>
            <a:off x="5504557" y="775735"/>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28" name="図 27">
            <a:extLst>
              <a:ext uri="{FF2B5EF4-FFF2-40B4-BE49-F238E27FC236}">
                <a16:creationId xmlns:a16="http://schemas.microsoft.com/office/drawing/2014/main" id="{3C93E080-3575-4897-A5FF-6FBD84936E9A}"/>
              </a:ext>
            </a:extLst>
          </p:cNvPr>
          <p:cNvPicPr>
            <a:picLocks noChangeAspect="1"/>
          </p:cNvPicPr>
          <p:nvPr/>
        </p:nvPicPr>
        <p:blipFill>
          <a:blip r:embed="rId8"/>
          <a:stretch>
            <a:fillRect/>
          </a:stretch>
        </p:blipFill>
        <p:spPr>
          <a:xfrm>
            <a:off x="6229445" y="968541"/>
            <a:ext cx="243192" cy="437746"/>
          </a:xfrm>
          <a:prstGeom prst="rect">
            <a:avLst/>
          </a:prstGeom>
        </p:spPr>
      </p:pic>
      <p:pic>
        <p:nvPicPr>
          <p:cNvPr id="61" name="図 60">
            <a:extLst>
              <a:ext uri="{FF2B5EF4-FFF2-40B4-BE49-F238E27FC236}">
                <a16:creationId xmlns:a16="http://schemas.microsoft.com/office/drawing/2014/main" id="{C8E620E3-9896-48AC-ADDC-618AD3401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8919" y="6512541"/>
            <a:ext cx="247650" cy="247650"/>
          </a:xfrm>
          <a:prstGeom prst="rect">
            <a:avLst/>
          </a:prstGeom>
        </p:spPr>
      </p:pic>
    </p:spTree>
    <p:extLst>
      <p:ext uri="{BB962C8B-B14F-4D97-AF65-F5344CB8AC3E}">
        <p14:creationId xmlns:p14="http://schemas.microsoft.com/office/powerpoint/2010/main" val="395717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2/3</a:t>
            </a:r>
            <a:r>
              <a:rPr lang="ja-JP" altLang="en-US" sz="2400" dirty="0"/>
              <a:t>）</a:t>
            </a:r>
            <a:endParaRPr kumimoji="1" lang="ja-JP" altLang="en-US" sz="2400" dirty="0"/>
          </a:p>
        </p:txBody>
      </p:sp>
      <p:graphicFrame>
        <p:nvGraphicFramePr>
          <p:cNvPr id="6" name="表 5"/>
          <p:cNvGraphicFramePr>
            <a:graphicFrameLocks noGrp="1"/>
          </p:cNvGraphicFramePr>
          <p:nvPr>
            <p:extLst>
              <p:ext uri="{D42A27DB-BD31-4B8C-83A1-F6EECF244321}">
                <p14:modId xmlns:p14="http://schemas.microsoft.com/office/powerpoint/2010/main" val="3261597974"/>
              </p:ext>
            </p:extLst>
          </p:nvPr>
        </p:nvGraphicFramePr>
        <p:xfrm>
          <a:off x="251520" y="692697"/>
          <a:ext cx="8712968" cy="5140342"/>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6128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699">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a:t>
                      </a:r>
                      <a:r>
                        <a:rPr kumimoji="1" lang="en-US" altLang="ja-JP" sz="1200" dirty="0"/>
                        <a:t>[</a:t>
                      </a:r>
                      <a:r>
                        <a:rPr kumimoji="1" lang="ja-JP" altLang="en-US" sz="1200" dirty="0"/>
                        <a:t>作業領域使用フラグ</a:t>
                      </a:r>
                      <a:r>
                        <a:rPr kumimoji="1" lang="en-US" altLang="ja-JP" sz="1200" dirty="0"/>
                        <a:t>]</a:t>
                      </a:r>
                      <a:r>
                        <a:rPr kumimoji="1" lang="ja-JP" altLang="en-US" sz="1200" dirty="0"/>
                        <a:t>の状態と連動する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押下時に作業領域ウィンドウを起動し、押し戻すと非表示になる。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531">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マスク使用</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a:t>
                      </a:r>
                      <a:r>
                        <a:rPr kumimoji="1" lang="en-US" altLang="ja-JP" sz="1200" dirty="0"/>
                        <a:t>[</a:t>
                      </a:r>
                      <a:r>
                        <a:rPr kumimoji="1" lang="ja-JP" altLang="en-US" sz="1200" dirty="0"/>
                        <a:t>マスク使用フラグ</a:t>
                      </a:r>
                      <a:r>
                        <a:rPr kumimoji="1" lang="en-US" altLang="ja-JP" sz="1200" dirty="0"/>
                        <a:t>]</a:t>
                      </a:r>
                      <a:r>
                        <a:rPr kumimoji="1" lang="ja-JP" altLang="en-US" sz="1200" dirty="0"/>
                        <a:t>の状態と連動する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2560">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ヒストグラムウィンドウ</a:t>
                      </a:r>
                      <a:endParaRPr kumimoji="1" lang="en-US" altLang="ja-JP" sz="1200" dirty="0"/>
                    </a:p>
                    <a:p>
                      <a:r>
                        <a:rPr kumimoji="1" lang="ja-JP" altLang="en-US" sz="1200" dirty="0"/>
                        <a:t>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押下時にヒストグラムウィンドウを起動し、押し戻すと非常時にする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656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状態で画像表示領域をドラッグすると、ドラッグの始点／終点間の距離や画像データの値の差を計算する。計算結果はメインウィンドウのメッセージ表示領域に表示される。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4956">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ルーラーと濃度分布</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グラフの連動</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押下時にチャートウィンドウが起動する。またルーラー使用ボタンも同時に押下される。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状態でルーラーを使用すると、ドラッグの始点／終点を結ぶ直線上の濃度分布グラフが表示される。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389121"/>
                  </a:ext>
                </a:extLst>
              </a:tr>
              <a:tr h="32256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ﾌﾘｰﾊﾝﾄﾞ編集ｳｨﾝﾄﾞｳ</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256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1967">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1280">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1280">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表示画像縮小ボタン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1280">
                <a:tc>
                  <a:txBody>
                    <a:bodyPr/>
                    <a:lstStyle/>
                    <a:p>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表示画像自動拡大ボタン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画像表示が表示領域に内接するように、拡大率を変更する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1280">
                <a:tc>
                  <a:txBody>
                    <a:bodyPr/>
                    <a:lstStyle/>
                    <a:p>
                      <a:r>
                        <a:rPr kumimoji="1" lang="en-US" altLang="ja-JP" sz="1200" dirty="0"/>
                        <a:t>17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表示画像等倍ボタン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a:t>
                      </a:r>
                      <a:r>
                        <a:rPr kumimoji="1" lang="ja-JP" altLang="en-US" sz="1200" dirty="0"/>
                        <a:t>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22560">
                <a:tc>
                  <a:txBody>
                    <a:bodyPr/>
                    <a:lstStyle/>
                    <a:p>
                      <a:r>
                        <a:rPr kumimoji="1" lang="en-US" altLang="ja-JP" sz="1200" dirty="0"/>
                        <a:t>18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76375">
                <a:tc>
                  <a:txBody>
                    <a:bodyPr/>
                    <a:lstStyle/>
                    <a:p>
                      <a:r>
                        <a:rPr kumimoji="1" lang="en-US" altLang="ja-JP" sz="1200" dirty="0"/>
                        <a:t>19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ライブ実行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押下時に連続的に画像キャプチャ→画像メモリ表示→カスタムファンクション実行を行う。ボタンを押し戻すまで繰り返す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2256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タイトルバー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現在選択中の画像データ情報を以下の書式で表示する</a:t>
                      </a:r>
                      <a:endParaRPr kumimoji="1" lang="en-US" altLang="ja-JP" sz="1200" dirty="0"/>
                    </a:p>
                    <a:p>
                      <a:r>
                        <a:rPr kumimoji="1" lang="ja-JP" altLang="en-US" sz="1200" dirty="0"/>
                        <a:t>　</a:t>
                      </a:r>
                      <a:r>
                        <a:rPr kumimoji="1" lang="ja-JP" altLang="en-US" sz="1200" i="1" dirty="0"/>
                        <a:t>データ名</a:t>
                      </a:r>
                      <a:r>
                        <a:rPr kumimoji="1" lang="en-US" altLang="ja-JP" sz="1200" dirty="0"/>
                        <a:t>[ </a:t>
                      </a:r>
                      <a:r>
                        <a:rPr kumimoji="1" lang="ja-JP" altLang="en-US" sz="1200" i="1" dirty="0"/>
                        <a:t>データ型</a:t>
                      </a:r>
                      <a:r>
                        <a:rPr kumimoji="1" lang="ja-JP" altLang="en-US" sz="1200" dirty="0"/>
                        <a:t>　</a:t>
                      </a:r>
                      <a:r>
                        <a:rPr kumimoji="1" lang="ja-JP" altLang="en-US" sz="1200" i="1" dirty="0"/>
                        <a:t>表示ページ番号</a:t>
                      </a:r>
                      <a:r>
                        <a:rPr kumimoji="1" lang="en-US" altLang="ja-JP" sz="1200" dirty="0"/>
                        <a:t>/</a:t>
                      </a:r>
                      <a:r>
                        <a:rPr kumimoji="1" lang="ja-JP" altLang="en-US" sz="1200" i="1" dirty="0"/>
                        <a:t>ページ数</a:t>
                      </a:r>
                      <a:r>
                        <a:rPr kumimoji="1" lang="en-US" altLang="ja-JP" sz="1200" dirty="0"/>
                        <a:t> ] </a:t>
                      </a:r>
                      <a:r>
                        <a:rPr kumimoji="1" lang="ja-JP" altLang="en-US" sz="1200" dirty="0"/>
                        <a:t>　（</a:t>
                      </a:r>
                      <a:r>
                        <a:rPr kumimoji="1" lang="ja-JP" altLang="en-US" sz="1200" i="1" dirty="0"/>
                        <a:t>幅</a:t>
                      </a:r>
                      <a:r>
                        <a:rPr kumimoji="1" lang="en-US" altLang="ja-JP" sz="1200" dirty="0"/>
                        <a:t>×</a:t>
                      </a:r>
                      <a:r>
                        <a:rPr kumimoji="1" lang="ja-JP" altLang="en-US" sz="1200" i="1" dirty="0"/>
                        <a:t>高さ</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14" name="テキスト ボックス 13"/>
          <p:cNvSpPr txBox="1"/>
          <p:nvPr/>
        </p:nvSpPr>
        <p:spPr>
          <a:xfrm>
            <a:off x="251520" y="404664"/>
            <a:ext cx="1380506" cy="276999"/>
          </a:xfrm>
          <a:prstGeom prst="rect">
            <a:avLst/>
          </a:prstGeom>
          <a:noFill/>
        </p:spPr>
        <p:txBody>
          <a:bodyPr wrap="none" rtlCol="0">
            <a:spAutoFit/>
          </a:bodyPr>
          <a:lstStyle/>
          <a:p>
            <a:r>
              <a:rPr kumimoji="1" lang="ja-JP" altLang="en-US" sz="1200" b="1" dirty="0"/>
              <a:t>各部の名称と役割</a:t>
            </a:r>
          </a:p>
        </p:txBody>
      </p:sp>
      <p:pic>
        <p:nvPicPr>
          <p:cNvPr id="3" name="図 2">
            <a:extLst>
              <a:ext uri="{FF2B5EF4-FFF2-40B4-BE49-F238E27FC236}">
                <a16:creationId xmlns:a16="http://schemas.microsoft.com/office/drawing/2014/main" id="{875B2FBC-0ECE-4AB4-B891-3C6F3F6AF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099" y="900336"/>
            <a:ext cx="247650" cy="247650"/>
          </a:xfrm>
          <a:prstGeom prst="rect">
            <a:avLst/>
          </a:prstGeom>
        </p:spPr>
      </p:pic>
      <p:pic>
        <p:nvPicPr>
          <p:cNvPr id="9" name="図 8">
            <a:extLst>
              <a:ext uri="{FF2B5EF4-FFF2-40B4-BE49-F238E27FC236}">
                <a16:creationId xmlns:a16="http://schemas.microsoft.com/office/drawing/2014/main" id="{0C41C481-E219-4EC8-90D4-FD1687F8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179" y="1305329"/>
            <a:ext cx="247650" cy="247650"/>
          </a:xfrm>
          <a:prstGeom prst="rect">
            <a:avLst/>
          </a:prstGeom>
        </p:spPr>
      </p:pic>
      <p:pic>
        <p:nvPicPr>
          <p:cNvPr id="18" name="図 17">
            <a:extLst>
              <a:ext uri="{FF2B5EF4-FFF2-40B4-BE49-F238E27FC236}">
                <a16:creationId xmlns:a16="http://schemas.microsoft.com/office/drawing/2014/main" id="{A6864B21-0C64-4074-A18B-10727492C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099" y="1676081"/>
            <a:ext cx="247650" cy="247650"/>
          </a:xfrm>
          <a:prstGeom prst="rect">
            <a:avLst/>
          </a:prstGeom>
        </p:spPr>
      </p:pic>
      <p:pic>
        <p:nvPicPr>
          <p:cNvPr id="20" name="図 19">
            <a:extLst>
              <a:ext uri="{FF2B5EF4-FFF2-40B4-BE49-F238E27FC236}">
                <a16:creationId xmlns:a16="http://schemas.microsoft.com/office/drawing/2014/main" id="{FD3C61D6-8E03-4B3A-93E5-D2B143022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099" y="3112110"/>
            <a:ext cx="247650" cy="247650"/>
          </a:xfrm>
          <a:prstGeom prst="rect">
            <a:avLst/>
          </a:prstGeom>
        </p:spPr>
      </p:pic>
      <p:pic>
        <p:nvPicPr>
          <p:cNvPr id="22" name="図 21">
            <a:extLst>
              <a:ext uri="{FF2B5EF4-FFF2-40B4-BE49-F238E27FC236}">
                <a16:creationId xmlns:a16="http://schemas.microsoft.com/office/drawing/2014/main" id="{81D56713-C8DF-4A24-9A59-9E8D0A1BF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179" y="3484111"/>
            <a:ext cx="247650" cy="247650"/>
          </a:xfrm>
          <a:prstGeom prst="rect">
            <a:avLst/>
          </a:prstGeom>
        </p:spPr>
      </p:pic>
      <p:pic>
        <p:nvPicPr>
          <p:cNvPr id="24" name="図 23">
            <a:extLst>
              <a:ext uri="{FF2B5EF4-FFF2-40B4-BE49-F238E27FC236}">
                <a16:creationId xmlns:a16="http://schemas.microsoft.com/office/drawing/2014/main" id="{23DBD411-F625-4B00-9C3F-C591411D2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099" y="2081074"/>
            <a:ext cx="247650" cy="247650"/>
          </a:xfrm>
          <a:prstGeom prst="rect">
            <a:avLst/>
          </a:prstGeom>
        </p:spPr>
      </p:pic>
      <p:pic>
        <p:nvPicPr>
          <p:cNvPr id="26" name="図 25">
            <a:extLst>
              <a:ext uri="{FF2B5EF4-FFF2-40B4-BE49-F238E27FC236}">
                <a16:creationId xmlns:a16="http://schemas.microsoft.com/office/drawing/2014/main" id="{D69C6672-C609-4F50-BFE3-0781ECE92D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2099" y="2621194"/>
            <a:ext cx="247650" cy="247650"/>
          </a:xfrm>
          <a:prstGeom prst="rect">
            <a:avLst/>
          </a:prstGeom>
        </p:spPr>
      </p:pic>
      <p:pic>
        <p:nvPicPr>
          <p:cNvPr id="28" name="図 27">
            <a:extLst>
              <a:ext uri="{FF2B5EF4-FFF2-40B4-BE49-F238E27FC236}">
                <a16:creationId xmlns:a16="http://schemas.microsoft.com/office/drawing/2014/main" id="{2CA1867F-6241-424A-B2BB-C3C94125BB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179" y="4770996"/>
            <a:ext cx="247650" cy="247650"/>
          </a:xfrm>
          <a:prstGeom prst="rect">
            <a:avLst/>
          </a:prstGeom>
        </p:spPr>
      </p:pic>
      <p:pic>
        <p:nvPicPr>
          <p:cNvPr id="30" name="図 29">
            <a:extLst>
              <a:ext uri="{FF2B5EF4-FFF2-40B4-BE49-F238E27FC236}">
                <a16:creationId xmlns:a16="http://schemas.microsoft.com/office/drawing/2014/main" id="{796CAFE6-5C91-4AD5-8AE3-DC6F8EE43F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2099" y="5125853"/>
            <a:ext cx="247650" cy="247650"/>
          </a:xfrm>
          <a:prstGeom prst="rect">
            <a:avLst/>
          </a:prstGeom>
        </p:spPr>
      </p:pic>
    </p:spTree>
    <p:extLst>
      <p:ext uri="{BB962C8B-B14F-4D97-AF65-F5344CB8AC3E}">
        <p14:creationId xmlns:p14="http://schemas.microsoft.com/office/powerpoint/2010/main" val="124777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3/3</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869566252"/>
              </p:ext>
            </p:extLst>
          </p:nvPr>
        </p:nvGraphicFramePr>
        <p:xfrm>
          <a:off x="251520" y="668897"/>
          <a:ext cx="8712968" cy="385639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40131">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0131">
                <a:tc rowSpan="4">
                  <a:txBody>
                    <a:bodyPr/>
                    <a:lstStyle/>
                    <a:p>
                      <a:r>
                        <a:rPr kumimoji="1" lang="ja-JP" altLang="en-US" sz="1050" dirty="0"/>
                        <a:t>画像表示領域内で</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クリック（マウス左ボタン）</a:t>
                      </a:r>
                      <a:endParaRPr kumimoji="1" lang="en-US" altLang="ja-JP" sz="1050" dirty="0"/>
                    </a:p>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クリック座標の画像データ値表示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「クリック座標に固定」が</a:t>
                      </a:r>
                      <a:r>
                        <a:rPr kumimoji="1" lang="en-US" altLang="ja-JP" sz="1050" dirty="0"/>
                        <a:t>ON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131">
                <a:tc vMerge="1">
                  <a:txBody>
                    <a:bodyPr/>
                    <a:lstStyle/>
                    <a:p>
                      <a:endParaRPr kumimoji="1" lang="ja-JP" altLang="en-US"/>
                    </a:p>
                  </a:txBody>
                  <a:tcPr/>
                </a:tc>
                <a:tc>
                  <a:txBody>
                    <a:bodyPr/>
                    <a:lstStyle/>
                    <a:p>
                      <a:r>
                        <a:rPr kumimoji="1" lang="ja-JP" altLang="en-US" sz="1050" dirty="0"/>
                        <a:t>クリック座標のマークを追加する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マーク編集ボタン押下状態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0131">
                <a:tc vMerge="1">
                  <a:txBody>
                    <a:bodyPr/>
                    <a:lstStyle/>
                    <a:p>
                      <a:endParaRPr kumimoji="1" lang="ja-JP" altLang="en-US"/>
                    </a:p>
                  </a:txBody>
                  <a:tcPr/>
                </a:tc>
                <a:tc>
                  <a:txBody>
                    <a:bodyPr/>
                    <a:lstStyle/>
                    <a:p>
                      <a:r>
                        <a:rPr kumimoji="1" lang="ja-JP" altLang="en-US" sz="1050" dirty="0"/>
                        <a:t>クリック座標に近い位置のマークを選択する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マーク表示ボタン押下状態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0697">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a:txBody>
                    <a:bodyPr/>
                    <a:lstStyle/>
                    <a:p>
                      <a:r>
                        <a:rPr kumimoji="1" lang="ja-JP" altLang="en-US" sz="1050" dirty="0"/>
                        <a:t>クリック座標の画像データ値を書き込み。</a:t>
                      </a: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80915">
                <a:tc rowSpan="3">
                  <a:txBody>
                    <a:bodyPr/>
                    <a:lstStyle/>
                    <a:p>
                      <a:r>
                        <a:rPr kumimoji="1" lang="ja-JP" altLang="en-US" sz="1050" dirty="0"/>
                        <a:t>画像表示領域内で</a:t>
                      </a:r>
                      <a:endParaRPr kumimoji="1" lang="en-US" altLang="ja-JP" sz="1050" dirty="0"/>
                    </a:p>
                    <a:p>
                      <a:r>
                        <a:rPr kumimoji="1" lang="ja-JP" altLang="en-US" sz="1050" dirty="0"/>
                        <a:t>ドラッグ（マウス左ボタン）</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作業領域の作成</a:t>
                      </a:r>
                      <a:endParaRPr kumimoji="1" lang="en-US" altLang="ja-JP" sz="1050" dirty="0"/>
                    </a:p>
                    <a:p>
                      <a:r>
                        <a:rPr kumimoji="1" lang="ja-JP" altLang="en-US" sz="1050" dirty="0"/>
                        <a:t>　矩形の場合：始点／終点を対角とする矩形</a:t>
                      </a:r>
                      <a:endParaRPr kumimoji="1" lang="en-US" altLang="ja-JP" sz="1050" dirty="0"/>
                    </a:p>
                    <a:p>
                      <a:r>
                        <a:rPr kumimoji="1" lang="ja-JP" altLang="en-US" sz="1050" dirty="0"/>
                        <a:t>　直線の場合：始点／終点を結ぶ直線</a:t>
                      </a:r>
                      <a:endParaRPr kumimoji="1" lang="en-US" altLang="ja-JP" sz="1050" dirty="0"/>
                    </a:p>
                    <a:p>
                      <a:r>
                        <a:rPr kumimoji="1" lang="ja-JP" altLang="en-US" sz="1050" dirty="0"/>
                        <a:t>　　　　　　　　　（線幅は作業領域編集ウィンドウで別途設定）</a:t>
                      </a:r>
                      <a:endParaRPr kumimoji="1" lang="en-US" altLang="ja-JP" sz="1050" dirty="0"/>
                    </a:p>
                    <a:p>
                      <a:r>
                        <a:rPr kumimoji="1" lang="ja-JP" altLang="en-US" sz="1050" dirty="0"/>
                        <a:t>　楕円の場合：始点／終点を対角とする矩形に内接する楕円</a:t>
                      </a:r>
                      <a:endParaRPr kumimoji="1" lang="en-US" altLang="ja-JP" sz="1050" dirty="0"/>
                    </a:p>
                    <a:p>
                      <a:r>
                        <a:rPr kumimoji="1" lang="ja-JP" altLang="en-US" sz="1050" dirty="0"/>
                        <a:t>　円周の場合：始点を中心、始点／終点長を半径とする円週</a:t>
                      </a:r>
                      <a:endParaRPr kumimoji="1" lang="en-US" altLang="ja-JP" sz="1050" dirty="0"/>
                    </a:p>
                    <a:p>
                      <a:r>
                        <a:rPr kumimoji="1" lang="ja-JP" altLang="en-US" sz="1050" dirty="0"/>
                        <a:t>　　　　　　　　　（線幅は作業領域編集ウィンドウで別途設定）</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作業領域編集ウィンドウが起動されている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0131">
                <a:tc vMerge="1">
                  <a:txBody>
                    <a:bodyPr/>
                    <a:lstStyle/>
                    <a:p>
                      <a:endParaRPr kumimoji="1" lang="ja-JP" altLang="en-US"/>
                    </a:p>
                  </a:txBody>
                  <a:tcPr/>
                </a:tc>
                <a:tc>
                  <a:txBody>
                    <a:bodyPr/>
                    <a:lstStyle/>
                    <a:p>
                      <a:r>
                        <a:rPr kumimoji="1" lang="ja-JP" altLang="en-US" sz="1050" dirty="0"/>
                        <a:t>ルーラー</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ルーラー使用ボタンが押下状態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461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クリック座標の画像データ値を書き込み</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0261">
                <a:tc>
                  <a:txBody>
                    <a:bodyPr/>
                    <a:lstStyle/>
                    <a:p>
                      <a:r>
                        <a:rPr kumimoji="1" lang="ja-JP" altLang="en-US" sz="1050" dirty="0"/>
                        <a:t>画像表示領域内で</a:t>
                      </a:r>
                      <a:endParaRPr kumimoji="1" lang="en-US" altLang="ja-JP" sz="1050" dirty="0"/>
                    </a:p>
                    <a:p>
                      <a:r>
                        <a:rPr kumimoji="1" lang="ja-JP" altLang="en-US" sz="1050" dirty="0"/>
                        <a:t>ドラッグ（マウスホイール）</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画像表示位置移動（表示画像サイズより画像表示領域のほうが小さい場合）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175197"/>
                  </a:ext>
                </a:extLst>
              </a:tr>
              <a:tr h="148465">
                <a:tc>
                  <a:txBody>
                    <a:bodyPr/>
                    <a:lstStyle/>
                    <a:p>
                      <a:r>
                        <a:rPr kumimoji="1" lang="ja-JP" altLang="en-US" sz="1050" dirty="0"/>
                        <a:t>マウスホイール回転</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画像表示の拡大率偏光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88238"/>
                  </a:ext>
                </a:extLst>
              </a:tr>
              <a:tr h="280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画像表示領域内で</a:t>
                      </a:r>
                      <a:endParaRPr kumimoji="1" lang="en-US" altLang="ja-JP" sz="1050" dirty="0"/>
                    </a:p>
                    <a:p>
                      <a:r>
                        <a:rPr kumimoji="1" lang="ja-JP" altLang="en-US" sz="1050" dirty="0"/>
                        <a:t>マウスカーソル移動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マウスカーソル座標の画像データ値表示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「クリック座標に固定」が</a:t>
                      </a:r>
                      <a:r>
                        <a:rPr kumimoji="1" lang="en-US" altLang="ja-JP" sz="1050" dirty="0"/>
                        <a:t>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0131">
                <a:tc>
                  <a:txBody>
                    <a:bodyPr/>
                    <a:lstStyle/>
                    <a:p>
                      <a:r>
                        <a:rPr kumimoji="1" lang="en-US" altLang="ja-JP" sz="1050" dirty="0"/>
                        <a:t>Del</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r>
                        <a:rPr kumimoji="1" lang="ja-JP" altLang="en-US" sz="1050" dirty="0"/>
                        <a:t>方向キー押下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マウスカーソルが動く（１回押すごとに</a:t>
                      </a:r>
                      <a:r>
                        <a:rPr kumimoji="1" lang="en-US" altLang="ja-JP" sz="1050" dirty="0"/>
                        <a:t>1pix</a:t>
                      </a:r>
                      <a:r>
                        <a:rPr kumimoji="1" lang="ja-JP" altLang="en-US" sz="1050" dirty="0"/>
                        <a:t>）</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7640">
                <a:tc>
                  <a:txBody>
                    <a:bodyPr/>
                    <a:lstStyle/>
                    <a:p>
                      <a:r>
                        <a:rPr kumimoji="1" lang="en-US" altLang="ja-JP" sz="1050" dirty="0" err="1"/>
                        <a:t>Ctrl+C</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表示画像をクリップボードにコピーする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445364"/>
                  </a:ext>
                </a:extLst>
              </a:tr>
              <a:tr h="167640">
                <a:tc>
                  <a:txBody>
                    <a:bodyPr/>
                    <a:lstStyle/>
                    <a:p>
                      <a:r>
                        <a:rPr kumimoji="1" lang="en-US" altLang="ja-JP" sz="1050" dirty="0" err="1"/>
                        <a:t>Ctrl+V</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クリップボードに画像が入っている場合、選択中のメモリに</a:t>
                      </a:r>
                      <a:r>
                        <a:rPr kumimoji="1" lang="en-US" altLang="ja-JP" sz="1050" dirty="0"/>
                        <a:t>RGB</a:t>
                      </a:r>
                      <a:r>
                        <a:rPr kumimoji="1" lang="ja-JP" altLang="en-US" sz="1050" dirty="0"/>
                        <a:t>カラーフォーマットとして展開する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395183"/>
                  </a:ext>
                </a:extLst>
              </a:tr>
            </a:tbl>
          </a:graphicData>
        </a:graphic>
      </p:graphicFrame>
      <p:sp>
        <p:nvSpPr>
          <p:cNvPr id="6" name="テキスト ボックス 5"/>
          <p:cNvSpPr txBox="1"/>
          <p:nvPr/>
        </p:nvSpPr>
        <p:spPr>
          <a:xfrm>
            <a:off x="251520" y="404664"/>
            <a:ext cx="2590774" cy="276999"/>
          </a:xfrm>
          <a:prstGeom prst="rect">
            <a:avLst/>
          </a:prstGeom>
          <a:noFill/>
        </p:spPr>
        <p:txBody>
          <a:bodyPr wrap="none" rtlCol="0">
            <a:spAutoFit/>
          </a:bodyPr>
          <a:lstStyle/>
          <a:p>
            <a:r>
              <a:rPr kumimoji="1" lang="ja-JP" altLang="en-US" sz="1200" b="1" dirty="0"/>
              <a:t>マウス</a:t>
            </a:r>
            <a:r>
              <a:rPr lang="ja-JP" altLang="en-US" sz="1200" b="1" dirty="0"/>
              <a:t>／キーボード</a:t>
            </a:r>
            <a:r>
              <a:rPr kumimoji="1" lang="ja-JP" altLang="en-US" sz="1200" b="1" dirty="0"/>
              <a:t>イベントへの対応</a:t>
            </a:r>
          </a:p>
        </p:txBody>
      </p:sp>
      <p:graphicFrame>
        <p:nvGraphicFramePr>
          <p:cNvPr id="7" name="表 6"/>
          <p:cNvGraphicFramePr>
            <a:graphicFrameLocks noGrp="1"/>
          </p:cNvGraphicFramePr>
          <p:nvPr>
            <p:extLst>
              <p:ext uri="{D42A27DB-BD31-4B8C-83A1-F6EECF244321}">
                <p14:modId xmlns:p14="http://schemas.microsoft.com/office/powerpoint/2010/main" val="577461762"/>
              </p:ext>
            </p:extLst>
          </p:nvPr>
        </p:nvGraphicFramePr>
        <p:xfrm>
          <a:off x="251520" y="4846687"/>
          <a:ext cx="8712968" cy="655332"/>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050" dirty="0"/>
                        <a:t>画像ファイルを画像表示領域内へドラッグ＆ドロップ</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ファイルを読み込み、現在選択中の画像メモリに展開する</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　画像メモリに既にデータが入っている場合は、データを上書きするかを確認する。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ファイルが読み込み可能なものであること</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251520" y="4581128"/>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9" name="表 8"/>
          <p:cNvGraphicFramePr>
            <a:graphicFrameLocks noGrp="1"/>
          </p:cNvGraphicFramePr>
          <p:nvPr>
            <p:extLst>
              <p:ext uri="{D42A27DB-BD31-4B8C-83A1-F6EECF244321}">
                <p14:modId xmlns:p14="http://schemas.microsoft.com/office/powerpoint/2010/main" val="3032379800"/>
              </p:ext>
            </p:extLst>
          </p:nvPr>
        </p:nvGraphicFramePr>
        <p:xfrm>
          <a:off x="251520" y="5718470"/>
          <a:ext cx="8712968" cy="1089347"/>
        </p:xfrm>
        <a:graphic>
          <a:graphicData uri="http://schemas.openxmlformats.org/drawingml/2006/table">
            <a:tbl>
              <a:tblPr/>
              <a:tblGrid>
                <a:gridCol w="1800200">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34015">
                <a:tc>
                  <a:txBody>
                    <a:bodyPr/>
                    <a:lstStyle/>
                    <a:p>
                      <a:r>
                        <a:rPr kumimoji="1" lang="ja-JP" altLang="en-US" sz="1050" dirty="0"/>
                        <a:t>ウィンドウを移動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データウィンドウ、ヒストグラムウィンドウ、マークウィンドウの位置が連動して変わる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kumimoji="1" lang="ja-JP" altLang="en-US" sz="1050" dirty="0"/>
                        <a:t>ウィンドウの右端／下端をつかんでリサイズ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ウィンドウリサイズし、それに伴って画像表示領域のサイズが変化する。またウィンドウ位置に伴って、データウィンドウ、ヒストグラムウィンドウ、マークウィンドウの位置が変わる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875732"/>
                  </a:ext>
                </a:extLst>
              </a:tr>
            </a:tbl>
          </a:graphicData>
        </a:graphic>
      </p:graphicFrame>
      <p:sp>
        <p:nvSpPr>
          <p:cNvPr id="10" name="テキスト ボックス 9"/>
          <p:cNvSpPr txBox="1"/>
          <p:nvPr/>
        </p:nvSpPr>
        <p:spPr>
          <a:xfrm>
            <a:off x="251520" y="5517232"/>
            <a:ext cx="1742785" cy="276999"/>
          </a:xfrm>
          <a:prstGeom prst="rect">
            <a:avLst/>
          </a:prstGeom>
          <a:noFill/>
        </p:spPr>
        <p:txBody>
          <a:bodyPr wrap="none" rtlCol="0">
            <a:spAutoFit/>
          </a:bodyPr>
          <a:lstStyle/>
          <a:p>
            <a:r>
              <a:rPr kumimoji="1" lang="ja-JP" altLang="en-US" sz="1200" b="1" dirty="0"/>
              <a:t>ウィンドウ移動時の対応</a:t>
            </a:r>
          </a:p>
        </p:txBody>
      </p:sp>
    </p:spTree>
    <p:extLst>
      <p:ext uri="{BB962C8B-B14F-4D97-AF65-F5344CB8AC3E}">
        <p14:creationId xmlns:p14="http://schemas.microsoft.com/office/powerpoint/2010/main" val="2030268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031325" cy="461665"/>
          </a:xfrm>
          <a:prstGeom prst="rect">
            <a:avLst/>
          </a:prstGeom>
          <a:noFill/>
        </p:spPr>
        <p:txBody>
          <a:bodyPr wrap="none" rtlCol="0">
            <a:spAutoFit/>
          </a:bodyPr>
          <a:lstStyle/>
          <a:p>
            <a:r>
              <a:rPr kumimoji="1" lang="ja-JP" altLang="en-US" sz="2400" dirty="0"/>
              <a:t>画像表示領域</a:t>
            </a:r>
          </a:p>
        </p:txBody>
      </p:sp>
      <p:graphicFrame>
        <p:nvGraphicFramePr>
          <p:cNvPr id="3" name="表 2"/>
          <p:cNvGraphicFramePr>
            <a:graphicFrameLocks noGrp="1"/>
          </p:cNvGraphicFramePr>
          <p:nvPr>
            <p:extLst>
              <p:ext uri="{D42A27DB-BD31-4B8C-83A1-F6EECF244321}">
                <p14:modId xmlns:p14="http://schemas.microsoft.com/office/powerpoint/2010/main" val="2135407558"/>
              </p:ext>
            </p:extLst>
          </p:nvPr>
        </p:nvGraphicFramePr>
        <p:xfrm>
          <a:off x="251520" y="476672"/>
          <a:ext cx="8712968" cy="2936344"/>
        </p:xfrm>
        <a:graphic>
          <a:graphicData uri="http://schemas.openxmlformats.org/drawingml/2006/table">
            <a:tbl>
              <a:tblPr/>
              <a:tblGrid>
                <a:gridCol w="1080120">
                  <a:extLst>
                    <a:ext uri="{9D8B030D-6E8A-4147-A177-3AD203B41FA5}">
                      <a16:colId xmlns:a16="http://schemas.microsoft.com/office/drawing/2014/main" val="20000"/>
                    </a:ext>
                  </a:extLst>
                </a:gridCol>
                <a:gridCol w="4968552">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175272">
                <a:tc>
                  <a:txBody>
                    <a:bodyPr/>
                    <a:lstStyle/>
                    <a:p>
                      <a:r>
                        <a:rPr kumimoji="1" lang="ja-JP" altLang="en-US" sz="1200" dirty="0"/>
                        <a:t>表示する項目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例</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5232">
                <a:tc>
                  <a:txBody>
                    <a:bodyPr/>
                    <a:lstStyle/>
                    <a:p>
                      <a:r>
                        <a:rPr kumimoji="1" lang="ja-JP" altLang="en-US" sz="1200" dirty="0"/>
                        <a:t>表示画像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endParaRPr kumimoji="1" lang="en-US" altLang="ja-JP" sz="1200" dirty="0"/>
                    </a:p>
                    <a:p>
                      <a:r>
                        <a:rPr kumimoji="1" lang="ja-JP" altLang="en-US" sz="1200" dirty="0"/>
                        <a:t>マスク使用フラグが</a:t>
                      </a:r>
                      <a:r>
                        <a:rPr kumimoji="1" lang="en-US" altLang="ja-JP" sz="1200" dirty="0"/>
                        <a:t>ON</a:t>
                      </a:r>
                      <a:r>
                        <a:rPr kumimoji="1" lang="ja-JP" altLang="en-US" sz="1200" dirty="0"/>
                        <a:t>のときは、マスクがかかった画素は黒で塗りつぶされる。表示時には拡大および位置ｵﾌｾｯﾄを行う。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ja-JP" altLang="en-US" sz="1200" dirty="0"/>
                        <a:t>マーク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マーク座標にはメイン画面上で緑の十字カーソルが表示される</a:t>
                      </a:r>
                      <a:endParaRPr kumimoji="1" lang="en-US" altLang="ja-JP" sz="1200" dirty="0"/>
                    </a:p>
                    <a:p>
                      <a:r>
                        <a:rPr kumimoji="1" lang="ja-JP" altLang="en-US" sz="1200" dirty="0"/>
                        <a:t>選択されたマーク座標には赤の十字カーソルが表示される</a:t>
                      </a:r>
                      <a:endParaRPr kumimoji="1" lang="en-US" altLang="ja-JP" sz="1200" dirty="0"/>
                    </a:p>
                    <a:p>
                      <a:r>
                        <a:rPr kumimoji="1" lang="ja-JP" altLang="en-US" sz="1200" dirty="0"/>
                        <a:t>座標値はサブピクセルで持つことができる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8072">
                <a:tc>
                  <a:txBody>
                    <a:bodyPr/>
                    <a:lstStyle/>
                    <a:p>
                      <a:r>
                        <a:rPr kumimoji="1" lang="ja-JP" altLang="en-US" sz="1200" dirty="0"/>
                        <a:t>作業領域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画像処理を行う領域を表す図形（矩形／直線／楕円／円周）。</a:t>
                      </a:r>
                      <a:endParaRPr kumimoji="1" lang="en-US" altLang="ja-JP" sz="1200" dirty="0"/>
                    </a:p>
                    <a:p>
                      <a:r>
                        <a:rPr kumimoji="1" lang="ja-JP" altLang="en-US" sz="1200" dirty="0"/>
                        <a:t>複数設定可能（最大</a:t>
                      </a:r>
                      <a:r>
                        <a:rPr kumimoji="1" lang="en-US" altLang="ja-JP" sz="1200" dirty="0"/>
                        <a:t>10</a:t>
                      </a:r>
                      <a:r>
                        <a:rPr kumimoji="1" lang="ja-JP" altLang="en-US" sz="1200" dirty="0"/>
                        <a:t>）。緑色の線で描画される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反転した色の線で描画される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スクロールバー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拡大などにより画像表示のサイズが表示領域を超えたときに、表示領域の左または下に出る。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1" y="692697"/>
            <a:ext cx="792088" cy="6326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690378"/>
            <a:ext cx="846655" cy="63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326953" y="1268760"/>
            <a:ext cx="830677" cy="276999"/>
          </a:xfrm>
          <a:prstGeom prst="rect">
            <a:avLst/>
          </a:prstGeom>
          <a:noFill/>
        </p:spPr>
        <p:txBody>
          <a:bodyPr wrap="none" rtlCol="0">
            <a:spAutoFit/>
          </a:bodyPr>
          <a:lstStyle/>
          <a:p>
            <a:r>
              <a:rPr kumimoji="1" lang="ja-JP" altLang="en-US" sz="1200" dirty="0"/>
              <a:t>マスク</a:t>
            </a:r>
            <a:r>
              <a:rPr kumimoji="1" lang="en-US" altLang="ja-JP" sz="1200" dirty="0"/>
              <a:t>OFF</a:t>
            </a:r>
            <a:endParaRPr kumimoji="1" lang="ja-JP" altLang="en-US" sz="1200" dirty="0"/>
          </a:p>
        </p:txBody>
      </p:sp>
      <p:sp>
        <p:nvSpPr>
          <p:cNvPr id="8" name="テキスト ボックス 7"/>
          <p:cNvSpPr txBox="1"/>
          <p:nvPr/>
        </p:nvSpPr>
        <p:spPr>
          <a:xfrm>
            <a:off x="7413731" y="1268760"/>
            <a:ext cx="788999" cy="276999"/>
          </a:xfrm>
          <a:prstGeom prst="rect">
            <a:avLst/>
          </a:prstGeom>
          <a:noFill/>
        </p:spPr>
        <p:txBody>
          <a:bodyPr wrap="none" rtlCol="0">
            <a:spAutoFit/>
          </a:bodyPr>
          <a:lstStyle/>
          <a:p>
            <a:r>
              <a:rPr kumimoji="1" lang="ja-JP" altLang="en-US" sz="1200" dirty="0"/>
              <a:t>マスク</a:t>
            </a:r>
            <a:r>
              <a:rPr kumimoji="1" lang="en-US" altLang="ja-JP" sz="1200" dirty="0"/>
              <a:t>ON</a:t>
            </a:r>
            <a:endParaRPr kumimoji="1" lang="ja-JP" altLang="en-US" sz="1200"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960" y="2226321"/>
            <a:ext cx="640312" cy="4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4879" y="2204864"/>
            <a:ext cx="533466" cy="44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9234" y="2204864"/>
            <a:ext cx="447733" cy="45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6416" y="2204864"/>
            <a:ext cx="497517" cy="46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2201" y="1556792"/>
            <a:ext cx="1152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テキスト ボックス 14"/>
          <p:cNvSpPr txBox="1"/>
          <p:nvPr/>
        </p:nvSpPr>
        <p:spPr>
          <a:xfrm>
            <a:off x="251520" y="245839"/>
            <a:ext cx="1226618" cy="276999"/>
          </a:xfrm>
          <a:prstGeom prst="rect">
            <a:avLst/>
          </a:prstGeom>
          <a:noFill/>
        </p:spPr>
        <p:txBody>
          <a:bodyPr wrap="none" rtlCol="0">
            <a:spAutoFit/>
          </a:bodyPr>
          <a:lstStyle/>
          <a:p>
            <a:r>
              <a:rPr kumimoji="1" lang="ja-JP" altLang="en-US" sz="1200" b="1" dirty="0"/>
              <a:t>表示項目と内容</a:t>
            </a:r>
          </a:p>
        </p:txBody>
      </p:sp>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3144" y="1556792"/>
            <a:ext cx="839911" cy="5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6444208" y="2575937"/>
            <a:ext cx="492443" cy="276999"/>
          </a:xfrm>
          <a:prstGeom prst="rect">
            <a:avLst/>
          </a:prstGeom>
          <a:noFill/>
        </p:spPr>
        <p:txBody>
          <a:bodyPr wrap="none" rtlCol="0">
            <a:spAutoFit/>
          </a:bodyPr>
          <a:lstStyle/>
          <a:p>
            <a:r>
              <a:rPr lang="ja-JP" altLang="en-US" sz="1200" dirty="0"/>
              <a:t>矩形</a:t>
            </a:r>
            <a:endParaRPr kumimoji="1" lang="ja-JP" altLang="en-US" sz="1200" dirty="0"/>
          </a:p>
        </p:txBody>
      </p:sp>
      <p:sp>
        <p:nvSpPr>
          <p:cNvPr id="19" name="テキスト ボックス 18"/>
          <p:cNvSpPr txBox="1"/>
          <p:nvPr/>
        </p:nvSpPr>
        <p:spPr>
          <a:xfrm>
            <a:off x="7175901" y="2564904"/>
            <a:ext cx="492443" cy="276999"/>
          </a:xfrm>
          <a:prstGeom prst="rect">
            <a:avLst/>
          </a:prstGeom>
          <a:noFill/>
        </p:spPr>
        <p:txBody>
          <a:bodyPr wrap="none" rtlCol="0">
            <a:spAutoFit/>
          </a:bodyPr>
          <a:lstStyle/>
          <a:p>
            <a:r>
              <a:rPr kumimoji="1" lang="ja-JP" altLang="en-US" sz="1200" dirty="0"/>
              <a:t>直線</a:t>
            </a:r>
          </a:p>
        </p:txBody>
      </p:sp>
      <p:sp>
        <p:nvSpPr>
          <p:cNvPr id="20" name="テキスト ボックス 19"/>
          <p:cNvSpPr txBox="1"/>
          <p:nvPr/>
        </p:nvSpPr>
        <p:spPr>
          <a:xfrm>
            <a:off x="7740352" y="2564904"/>
            <a:ext cx="492443" cy="276999"/>
          </a:xfrm>
          <a:prstGeom prst="rect">
            <a:avLst/>
          </a:prstGeom>
          <a:noFill/>
        </p:spPr>
        <p:txBody>
          <a:bodyPr wrap="none" rtlCol="0">
            <a:spAutoFit/>
          </a:bodyPr>
          <a:lstStyle/>
          <a:p>
            <a:r>
              <a:rPr kumimoji="1" lang="ja-JP" altLang="en-US" sz="1200" dirty="0"/>
              <a:t>楕円</a:t>
            </a:r>
          </a:p>
        </p:txBody>
      </p:sp>
      <p:sp>
        <p:nvSpPr>
          <p:cNvPr id="21" name="テキスト ボックス 20"/>
          <p:cNvSpPr txBox="1"/>
          <p:nvPr/>
        </p:nvSpPr>
        <p:spPr>
          <a:xfrm>
            <a:off x="8328029" y="2564904"/>
            <a:ext cx="492443" cy="276999"/>
          </a:xfrm>
          <a:prstGeom prst="rect">
            <a:avLst/>
          </a:prstGeom>
          <a:noFill/>
        </p:spPr>
        <p:txBody>
          <a:bodyPr wrap="none" rtlCol="0">
            <a:spAutoFit/>
          </a:bodyPr>
          <a:lstStyle/>
          <a:p>
            <a:r>
              <a:rPr kumimoji="1" lang="ja-JP" altLang="en-US" sz="1200" dirty="0"/>
              <a:t>円周</a:t>
            </a:r>
          </a:p>
        </p:txBody>
      </p:sp>
    </p:spTree>
    <p:extLst>
      <p:ext uri="{BB962C8B-B14F-4D97-AF65-F5344CB8AC3E}">
        <p14:creationId xmlns:p14="http://schemas.microsoft.com/office/powerpoint/2010/main" val="96412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655168" cy="461665"/>
          </a:xfrm>
          <a:prstGeom prst="rect">
            <a:avLst/>
          </a:prstGeom>
          <a:noFill/>
        </p:spPr>
        <p:txBody>
          <a:bodyPr wrap="none" rtlCol="0">
            <a:spAutoFit/>
          </a:bodyPr>
          <a:lstStyle/>
          <a:p>
            <a:r>
              <a:rPr kumimoji="1" lang="ja-JP" altLang="en-US" sz="2400" dirty="0"/>
              <a:t>表示画像データ選択ボタン</a:t>
            </a:r>
          </a:p>
        </p:txBody>
      </p:sp>
      <p:graphicFrame>
        <p:nvGraphicFramePr>
          <p:cNvPr id="3" name="表 2"/>
          <p:cNvGraphicFramePr>
            <a:graphicFrameLocks noGrp="1"/>
          </p:cNvGraphicFramePr>
          <p:nvPr>
            <p:extLst>
              <p:ext uri="{D42A27DB-BD31-4B8C-83A1-F6EECF244321}">
                <p14:modId xmlns:p14="http://schemas.microsoft.com/office/powerpoint/2010/main" val="1740116922"/>
              </p:ext>
            </p:extLst>
          </p:nvPr>
        </p:nvGraphicFramePr>
        <p:xfrm>
          <a:off x="179512" y="633481"/>
          <a:ext cx="3955166" cy="6179895"/>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05152">
                <a:tc>
                  <a:txBody>
                    <a:bodyPr/>
                    <a:lstStyle/>
                    <a:p>
                      <a:r>
                        <a:rPr kumimoji="1" lang="en-US" altLang="ja-JP" sz="1200" dirty="0"/>
                        <a:t>BYTE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296">
                <a:tc>
                  <a:txBody>
                    <a:bodyPr/>
                    <a:lstStyle/>
                    <a:p>
                      <a:r>
                        <a:rPr kumimoji="1" lang="en-US" altLang="ja-JP" sz="1200" dirty="0"/>
                        <a:t>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5774">
                <a:tc>
                  <a:txBody>
                    <a:bodyPr/>
                    <a:lstStyle/>
                    <a:p>
                      <a:r>
                        <a:rPr kumimoji="1" lang="en-US" altLang="ja-JP" sz="1200" dirty="0"/>
                        <a:t>DWORD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5172">
                <a:tc>
                  <a:txBody>
                    <a:bodyPr/>
                    <a:lstStyle/>
                    <a:p>
                      <a:r>
                        <a:rPr kumimoji="1" lang="en-US" altLang="ja-JP" sz="1200" dirty="0"/>
                        <a:t>SHORT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4570">
                <a:tc>
                  <a:txBody>
                    <a:bodyPr/>
                    <a:lstStyle/>
                    <a:p>
                      <a:r>
                        <a:rPr kumimoji="1" lang="en-US" altLang="ja-JP" sz="1200" dirty="0"/>
                        <a:t>LONG</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13969">
                <a:tc>
                  <a:txBody>
                    <a:bodyPr/>
                    <a:lstStyle/>
                    <a:p>
                      <a:r>
                        <a:rPr kumimoji="1" lang="en-US" altLang="ja-JP" sz="1200" dirty="0"/>
                        <a:t>FLOAT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8647">
                <a:tc rowSpan="4">
                  <a:txBody>
                    <a:bodyPr/>
                    <a:lstStyle/>
                    <a:p>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赤成分を表示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緑成分を表示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青成分を表示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ＲＧＢカラーを表示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040">
                <a:tc rowSpan="2">
                  <a:txBody>
                    <a:bodyPr/>
                    <a:lstStyle/>
                    <a:p>
                      <a:r>
                        <a:rPr kumimoji="1" lang="en-US" altLang="ja-JP" sz="1200" dirty="0"/>
                        <a:t>XY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60040">
                <a:tc rowSpan="4">
                  <a:txBody>
                    <a:bodyPr/>
                    <a:lstStyle/>
                    <a:p>
                      <a:r>
                        <a:rPr kumimoji="1" lang="en-US" altLang="ja-JP" sz="1200" dirty="0"/>
                        <a:t>XYZ</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7375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81176">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Z</a:t>
                      </a:r>
                      <a:r>
                        <a:rPr kumimoji="1" lang="ja-JP" altLang="en-US" sz="1200" dirty="0"/>
                        <a:t>成分を表示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40608">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点群表示ウィンドウを起動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60040">
                <a:tc rowSpan="4">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虚部を表示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絶対値を表示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60608">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偏角を表示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pic>
        <p:nvPicPr>
          <p:cNvPr id="5130" name="Picture 10" descr="C:\PIMPOM\PIMPOM_Core\res\button_complex0.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6486" y="553002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C:\PIMPOM\PIMPOM_Core\res\button_complex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486" y="589006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PIMPOM\PIMPOM_Core\res\button_complex2.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486" y="625010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C:\PIMPOM\PIMPOM_Core\res\button_complex3.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6486" y="6538137"/>
            <a:ext cx="238125" cy="238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表 17"/>
          <p:cNvGraphicFramePr>
            <a:graphicFrameLocks noGrp="1"/>
          </p:cNvGraphicFramePr>
          <p:nvPr>
            <p:extLst>
              <p:ext uri="{D42A27DB-BD31-4B8C-83A1-F6EECF244321}">
                <p14:modId xmlns:p14="http://schemas.microsoft.com/office/powerpoint/2010/main" val="4225919480"/>
              </p:ext>
            </p:extLst>
          </p:nvPr>
        </p:nvGraphicFramePr>
        <p:xfrm>
          <a:off x="4577274" y="633481"/>
          <a:ext cx="3955166" cy="1811640"/>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18647">
                <a:tc rowSpan="4">
                  <a:txBody>
                    <a:bodyPr/>
                    <a:lstStyle/>
                    <a:p>
                      <a:r>
                        <a:rPr kumimoji="1" lang="en-US" altLang="ja-JP" sz="1200" dirty="0"/>
                        <a:t>3D</a:t>
                      </a:r>
                    </a:p>
                    <a:p>
                      <a:r>
                        <a:rPr kumimoji="1" lang="en-US" altLang="ja-JP" sz="1200" dirty="0"/>
                        <a:t>FLOAT3D</a:t>
                      </a:r>
                    </a:p>
                    <a:p>
                      <a:r>
                        <a:rPr kumimoji="1" lang="en-US" altLang="ja-JP" sz="1200" dirty="0"/>
                        <a:t>RGB3D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最後のページに到達したら、最初に戻る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表示ページを一つ進める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表示ページを一戻す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連続表示を止める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3" name="テキスト ボックス 22"/>
          <p:cNvSpPr txBox="1"/>
          <p:nvPr/>
        </p:nvSpPr>
        <p:spPr>
          <a:xfrm>
            <a:off x="4499992" y="2433681"/>
            <a:ext cx="4636847" cy="276999"/>
          </a:xfrm>
          <a:prstGeom prst="rect">
            <a:avLst/>
          </a:prstGeom>
          <a:noFill/>
        </p:spPr>
        <p:txBody>
          <a:bodyPr wrap="none" rtlCol="0">
            <a:spAutoFit/>
          </a:bodyPr>
          <a:lstStyle/>
          <a:p>
            <a:r>
              <a:rPr lang="en-US" altLang="ja-JP" sz="1200" dirty="0"/>
              <a:t>※3D/FLOAT3D/RGB3D</a:t>
            </a:r>
            <a:r>
              <a:rPr lang="ja-JP" altLang="en-US" sz="1200" dirty="0"/>
              <a:t>の表示ページ番号はタイトルバーに表示される</a:t>
            </a:r>
            <a:endParaRPr kumimoji="1" lang="ja-JP" altLang="en-US" sz="1200" dirty="0"/>
          </a:p>
        </p:txBody>
      </p:sp>
      <p:sp>
        <p:nvSpPr>
          <p:cNvPr id="24" name="テキスト ボックス 23"/>
          <p:cNvSpPr txBox="1"/>
          <p:nvPr/>
        </p:nvSpPr>
        <p:spPr>
          <a:xfrm>
            <a:off x="107504" y="417457"/>
            <a:ext cx="2909771" cy="276999"/>
          </a:xfrm>
          <a:prstGeom prst="rect">
            <a:avLst/>
          </a:prstGeom>
          <a:noFill/>
        </p:spPr>
        <p:txBody>
          <a:bodyPr wrap="none" rtlCol="0">
            <a:spAutoFit/>
          </a:bodyPr>
          <a:lstStyle/>
          <a:p>
            <a:r>
              <a:rPr kumimoji="1" lang="ja-JP" altLang="en-US" sz="1200" b="1" dirty="0"/>
              <a:t>画像データの型と表示されるボタンの対応</a:t>
            </a:r>
          </a:p>
        </p:txBody>
      </p:sp>
      <p:pic>
        <p:nvPicPr>
          <p:cNvPr id="5" name="図 4">
            <a:extLst>
              <a:ext uri="{FF2B5EF4-FFF2-40B4-BE49-F238E27FC236}">
                <a16:creationId xmlns:a16="http://schemas.microsoft.com/office/drawing/2014/main" id="{AD51D986-51BC-4B7E-A0BB-F9EF08025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208" y="1956343"/>
            <a:ext cx="247650" cy="247650"/>
          </a:xfrm>
          <a:prstGeom prst="rect">
            <a:avLst/>
          </a:prstGeom>
        </p:spPr>
      </p:pic>
      <p:pic>
        <p:nvPicPr>
          <p:cNvPr id="7" name="図 6">
            <a:extLst>
              <a:ext uri="{FF2B5EF4-FFF2-40B4-BE49-F238E27FC236}">
                <a16:creationId xmlns:a16="http://schemas.microsoft.com/office/drawing/2014/main" id="{F51A2B77-ACB7-4FAC-8739-F024F28B7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8564" y="2290911"/>
            <a:ext cx="247650" cy="247650"/>
          </a:xfrm>
          <a:prstGeom prst="rect">
            <a:avLst/>
          </a:prstGeom>
        </p:spPr>
      </p:pic>
      <p:pic>
        <p:nvPicPr>
          <p:cNvPr id="9" name="図 8">
            <a:extLst>
              <a:ext uri="{FF2B5EF4-FFF2-40B4-BE49-F238E27FC236}">
                <a16:creationId xmlns:a16="http://schemas.microsoft.com/office/drawing/2014/main" id="{9825F07E-90D6-48FF-966F-9A50AD759E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6961" y="2667396"/>
            <a:ext cx="247650" cy="247650"/>
          </a:xfrm>
          <a:prstGeom prst="rect">
            <a:avLst/>
          </a:prstGeom>
        </p:spPr>
      </p:pic>
      <p:pic>
        <p:nvPicPr>
          <p:cNvPr id="13" name="図 12">
            <a:extLst>
              <a:ext uri="{FF2B5EF4-FFF2-40B4-BE49-F238E27FC236}">
                <a16:creationId xmlns:a16="http://schemas.microsoft.com/office/drawing/2014/main" id="{60092C3B-FD27-4967-8EC0-DD61869E0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8564" y="3010262"/>
            <a:ext cx="247650" cy="247650"/>
          </a:xfrm>
          <a:prstGeom prst="rect">
            <a:avLst/>
          </a:prstGeom>
        </p:spPr>
      </p:pic>
      <p:pic>
        <p:nvPicPr>
          <p:cNvPr id="15" name="図 14">
            <a:extLst>
              <a:ext uri="{FF2B5EF4-FFF2-40B4-BE49-F238E27FC236}">
                <a16:creationId xmlns:a16="http://schemas.microsoft.com/office/drawing/2014/main" id="{BFAFA44D-77A6-4795-89C9-AE7D92DCC2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6961" y="4076380"/>
            <a:ext cx="247650" cy="247650"/>
          </a:xfrm>
          <a:prstGeom prst="rect">
            <a:avLst/>
          </a:prstGeom>
        </p:spPr>
      </p:pic>
      <p:pic>
        <p:nvPicPr>
          <p:cNvPr id="17" name="図 16">
            <a:extLst>
              <a:ext uri="{FF2B5EF4-FFF2-40B4-BE49-F238E27FC236}">
                <a16:creationId xmlns:a16="http://schemas.microsoft.com/office/drawing/2014/main" id="{2DDB078F-2682-4C71-8D44-70BDB3FE02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5197" y="4456112"/>
            <a:ext cx="247650" cy="247650"/>
          </a:xfrm>
          <a:prstGeom prst="rect">
            <a:avLst/>
          </a:prstGeom>
        </p:spPr>
      </p:pic>
      <p:pic>
        <p:nvPicPr>
          <p:cNvPr id="20" name="図 19">
            <a:extLst>
              <a:ext uri="{FF2B5EF4-FFF2-40B4-BE49-F238E27FC236}">
                <a16:creationId xmlns:a16="http://schemas.microsoft.com/office/drawing/2014/main" id="{80B7A8AE-5107-4597-9C92-2E3A5167D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8564" y="4826952"/>
            <a:ext cx="247650" cy="247650"/>
          </a:xfrm>
          <a:prstGeom prst="rect">
            <a:avLst/>
          </a:prstGeom>
        </p:spPr>
      </p:pic>
      <p:pic>
        <p:nvPicPr>
          <p:cNvPr id="22" name="図 21">
            <a:extLst>
              <a:ext uri="{FF2B5EF4-FFF2-40B4-BE49-F238E27FC236}">
                <a16:creationId xmlns:a16="http://schemas.microsoft.com/office/drawing/2014/main" id="{6F09C486-AADD-4BCC-91D3-95BBBD17A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5197" y="5174187"/>
            <a:ext cx="247650" cy="247650"/>
          </a:xfrm>
          <a:prstGeom prst="rect">
            <a:avLst/>
          </a:prstGeom>
        </p:spPr>
      </p:pic>
      <p:pic>
        <p:nvPicPr>
          <p:cNvPr id="26" name="図 25">
            <a:extLst>
              <a:ext uri="{FF2B5EF4-FFF2-40B4-BE49-F238E27FC236}">
                <a16:creationId xmlns:a16="http://schemas.microsoft.com/office/drawing/2014/main" id="{D9EB3EDF-BBE7-49C8-8258-37C0E99D3E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68144" y="980728"/>
            <a:ext cx="247650" cy="247650"/>
          </a:xfrm>
          <a:prstGeom prst="rect">
            <a:avLst/>
          </a:prstGeom>
        </p:spPr>
      </p:pic>
      <p:pic>
        <p:nvPicPr>
          <p:cNvPr id="28" name="図 27">
            <a:extLst>
              <a:ext uri="{FF2B5EF4-FFF2-40B4-BE49-F238E27FC236}">
                <a16:creationId xmlns:a16="http://schemas.microsoft.com/office/drawing/2014/main" id="{696237AC-3A12-40D5-AB99-4A88FFD3F1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68144" y="1433064"/>
            <a:ext cx="247650" cy="247650"/>
          </a:xfrm>
          <a:prstGeom prst="rect">
            <a:avLst/>
          </a:prstGeom>
        </p:spPr>
      </p:pic>
      <p:pic>
        <p:nvPicPr>
          <p:cNvPr id="30" name="図 29">
            <a:extLst>
              <a:ext uri="{FF2B5EF4-FFF2-40B4-BE49-F238E27FC236}">
                <a16:creationId xmlns:a16="http://schemas.microsoft.com/office/drawing/2014/main" id="{ECF07248-5B58-4F33-B7C1-8A76E489EE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68144" y="1809547"/>
            <a:ext cx="247650" cy="247650"/>
          </a:xfrm>
          <a:prstGeom prst="rect">
            <a:avLst/>
          </a:prstGeom>
        </p:spPr>
      </p:pic>
      <p:pic>
        <p:nvPicPr>
          <p:cNvPr id="5120" name="図 5119">
            <a:extLst>
              <a:ext uri="{FF2B5EF4-FFF2-40B4-BE49-F238E27FC236}">
                <a16:creationId xmlns:a16="http://schemas.microsoft.com/office/drawing/2014/main" id="{BF2A67B5-FACC-421C-A0DC-2A3E4DE273D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8144" y="2153047"/>
            <a:ext cx="247650" cy="247650"/>
          </a:xfrm>
          <a:prstGeom prst="rect">
            <a:avLst/>
          </a:prstGeom>
        </p:spPr>
      </p:pic>
      <p:pic>
        <p:nvPicPr>
          <p:cNvPr id="5138" name="図 5137">
            <a:extLst>
              <a:ext uri="{FF2B5EF4-FFF2-40B4-BE49-F238E27FC236}">
                <a16:creationId xmlns:a16="http://schemas.microsoft.com/office/drawing/2014/main" id="{CD46EBA5-9B91-4E43-8646-0EB626FA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38564" y="3357497"/>
            <a:ext cx="247650" cy="247650"/>
          </a:xfrm>
          <a:prstGeom prst="rect">
            <a:avLst/>
          </a:prstGeom>
        </p:spPr>
      </p:pic>
      <p:pic>
        <p:nvPicPr>
          <p:cNvPr id="5140" name="図 5139">
            <a:extLst>
              <a:ext uri="{FF2B5EF4-FFF2-40B4-BE49-F238E27FC236}">
                <a16:creationId xmlns:a16="http://schemas.microsoft.com/office/drawing/2014/main" id="{F9F2D189-AF76-423B-BC63-AB449DF6B0C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45197" y="3720718"/>
            <a:ext cx="247650" cy="247650"/>
          </a:xfrm>
          <a:prstGeom prst="rect">
            <a:avLst/>
          </a:prstGeom>
        </p:spPr>
      </p:pic>
    </p:spTree>
    <p:extLst>
      <p:ext uri="{BB962C8B-B14F-4D97-AF65-F5344CB8AC3E}">
        <p14:creationId xmlns:p14="http://schemas.microsoft.com/office/powerpoint/2010/main" val="377647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95536" y="476672"/>
            <a:ext cx="931641" cy="369332"/>
          </a:xfrm>
          <a:prstGeom prst="rect">
            <a:avLst/>
          </a:prstGeom>
          <a:noFill/>
        </p:spPr>
        <p:txBody>
          <a:bodyPr wrap="square" rtlCol="0">
            <a:spAutoFit/>
          </a:bodyPr>
          <a:lstStyle/>
          <a:p>
            <a:r>
              <a:rPr kumimoji="1" lang="ja-JP" altLang="en-US" b="1" dirty="0"/>
              <a:t>概要</a:t>
            </a:r>
            <a:endParaRPr kumimoji="1" lang="en-US" altLang="ja-JP" b="1" dirty="0"/>
          </a:p>
        </p:txBody>
      </p:sp>
      <p:sp>
        <p:nvSpPr>
          <p:cNvPr id="7" name="テキスト ボックス 6"/>
          <p:cNvSpPr txBox="1"/>
          <p:nvPr/>
        </p:nvSpPr>
        <p:spPr>
          <a:xfrm>
            <a:off x="1043608" y="2085236"/>
            <a:ext cx="2524743" cy="1785104"/>
          </a:xfrm>
          <a:prstGeom prst="rect">
            <a:avLst/>
          </a:prstGeom>
          <a:noFill/>
        </p:spPr>
        <p:txBody>
          <a:bodyPr wrap="square" rtlCol="0">
            <a:spAutoFit/>
          </a:bodyPr>
          <a:lstStyle/>
          <a:p>
            <a:r>
              <a:rPr lang="ja-JP" altLang="en-US" sz="1400" dirty="0"/>
              <a:t>■メニュー</a:t>
            </a:r>
            <a:endParaRPr lang="en-US" altLang="ja-JP" sz="1400" dirty="0"/>
          </a:p>
          <a:p>
            <a:r>
              <a:rPr kumimoji="1" lang="ja-JP" altLang="en-US" sz="1200" dirty="0"/>
              <a:t>　</a:t>
            </a:r>
            <a:r>
              <a:rPr kumimoji="1" lang="en-US" altLang="ja-JP" sz="1200" dirty="0"/>
              <a:t>- </a:t>
            </a:r>
            <a:r>
              <a:rPr kumimoji="1" lang="ja-JP" altLang="en-US" sz="1200" dirty="0"/>
              <a:t>メニュー一覧</a:t>
            </a:r>
            <a:endParaRPr kumimoji="1" lang="en-US" altLang="ja-JP" sz="1200" dirty="0"/>
          </a:p>
          <a:p>
            <a:r>
              <a:rPr kumimoji="1" lang="ja-JP" altLang="en-US" sz="1200" dirty="0"/>
              <a:t>　</a:t>
            </a:r>
            <a:r>
              <a:rPr kumimoji="1" lang="en-US" altLang="ja-JP" sz="1200" dirty="0"/>
              <a:t>- </a:t>
            </a:r>
            <a:r>
              <a:rPr kumimoji="1" lang="ja-JP" altLang="en-US" sz="1200" dirty="0"/>
              <a:t>「ファイル」メニュー</a:t>
            </a:r>
            <a:endParaRPr kumimoji="1" lang="en-US" altLang="ja-JP" sz="1200" dirty="0"/>
          </a:p>
          <a:p>
            <a:r>
              <a:rPr lang="ja-JP" altLang="en-US" sz="1200" dirty="0"/>
              <a:t>　</a:t>
            </a:r>
            <a:r>
              <a:rPr lang="en-US" altLang="ja-JP" sz="1200" dirty="0"/>
              <a:t>- </a:t>
            </a:r>
            <a:r>
              <a:rPr lang="ja-JP" altLang="en-US" sz="1200" dirty="0"/>
              <a:t>「編集」メニュー</a:t>
            </a:r>
            <a:endParaRPr lang="en-US" altLang="ja-JP" sz="1200" dirty="0"/>
          </a:p>
          <a:p>
            <a:r>
              <a:rPr kumimoji="1" lang="ja-JP" altLang="en-US" sz="1200" dirty="0"/>
              <a:t>　</a:t>
            </a:r>
            <a:r>
              <a:rPr lang="en-US" altLang="ja-JP" sz="1200" dirty="0"/>
              <a:t>- </a:t>
            </a:r>
            <a:r>
              <a:rPr kumimoji="1" lang="ja-JP" altLang="en-US" sz="1200" dirty="0"/>
              <a:t>「表示」メニュー</a:t>
            </a:r>
            <a:endParaRPr kumimoji="1" lang="en-US" altLang="ja-JP" sz="1200" dirty="0"/>
          </a:p>
          <a:p>
            <a:r>
              <a:rPr lang="ja-JP" altLang="en-US" sz="1200" dirty="0"/>
              <a:t>　</a:t>
            </a:r>
            <a:r>
              <a:rPr lang="en-US" altLang="ja-JP" sz="1200" dirty="0"/>
              <a:t>- </a:t>
            </a:r>
            <a:r>
              <a:rPr lang="ja-JP" altLang="en-US" sz="1200" dirty="0"/>
              <a:t>「画像処理」メニュー</a:t>
            </a:r>
            <a:endParaRPr lang="en-US" altLang="ja-JP" sz="1200" dirty="0"/>
          </a:p>
          <a:p>
            <a:r>
              <a:rPr kumimoji="1" lang="ja-JP" altLang="en-US" sz="1200" dirty="0"/>
              <a:t>　</a:t>
            </a:r>
            <a:r>
              <a:rPr lang="en-US" altLang="ja-JP" sz="1200" dirty="0"/>
              <a:t>- </a:t>
            </a:r>
            <a:r>
              <a:rPr kumimoji="1" lang="ja-JP" altLang="en-US" sz="1200" dirty="0"/>
              <a:t>「ツール」メニュー</a:t>
            </a:r>
            <a:endParaRPr kumimoji="1" lang="en-US" altLang="ja-JP" sz="1200" dirty="0"/>
          </a:p>
          <a:p>
            <a:r>
              <a:rPr lang="ja-JP" altLang="en-US" sz="1200" dirty="0"/>
              <a:t>　</a:t>
            </a:r>
            <a:r>
              <a:rPr lang="en-US" altLang="ja-JP" sz="1200" dirty="0"/>
              <a:t>- </a:t>
            </a:r>
            <a:r>
              <a:rPr lang="ja-JP" altLang="en-US" sz="1200" dirty="0"/>
              <a:t>「カスタムファンクション」メニュー</a:t>
            </a:r>
            <a:endParaRPr lang="en-US" altLang="ja-JP" sz="1200" dirty="0"/>
          </a:p>
          <a:p>
            <a:r>
              <a:rPr kumimoji="1" lang="ja-JP" altLang="en-US" sz="1200" dirty="0"/>
              <a:t>　</a:t>
            </a:r>
            <a:r>
              <a:rPr kumimoji="1" lang="en-US" altLang="ja-JP" sz="1200" dirty="0"/>
              <a:t>- </a:t>
            </a:r>
            <a:r>
              <a:rPr kumimoji="1" lang="ja-JP" altLang="en-US" sz="1200" dirty="0"/>
              <a:t>「ヘルプ」メニュー</a:t>
            </a:r>
            <a:endParaRPr kumimoji="1" lang="en-US" altLang="ja-JP" sz="1200" dirty="0"/>
          </a:p>
        </p:txBody>
      </p:sp>
      <p:sp>
        <p:nvSpPr>
          <p:cNvPr id="8" name="テキスト ボックス 7"/>
          <p:cNvSpPr txBox="1"/>
          <p:nvPr/>
        </p:nvSpPr>
        <p:spPr>
          <a:xfrm>
            <a:off x="5364088" y="2341329"/>
            <a:ext cx="2808312" cy="1938992"/>
          </a:xfrm>
          <a:prstGeom prst="rect">
            <a:avLst/>
          </a:prstGeom>
          <a:noFill/>
        </p:spPr>
        <p:txBody>
          <a:bodyPr wrap="square" rtlCol="0">
            <a:spAutoFit/>
          </a:bodyPr>
          <a:lstStyle/>
          <a:p>
            <a:r>
              <a:rPr lang="ja-JP" altLang="en-US" sz="1200" dirty="0"/>
              <a:t>　</a:t>
            </a:r>
            <a:r>
              <a:rPr lang="en-US" altLang="ja-JP" sz="1200" dirty="0"/>
              <a:t>- </a:t>
            </a:r>
            <a:r>
              <a:rPr lang="ja-JP" altLang="en-US" sz="1200" dirty="0"/>
              <a:t>マニュアル編集ウィンドウ</a:t>
            </a:r>
            <a:endParaRPr lang="en-US" altLang="ja-JP" sz="1200" dirty="0"/>
          </a:p>
          <a:p>
            <a:r>
              <a:rPr lang="ja-JP" altLang="en-US" sz="1200" dirty="0"/>
              <a:t>　</a:t>
            </a:r>
            <a:r>
              <a:rPr lang="en-US" altLang="ja-JP" sz="1200" dirty="0"/>
              <a:t>- TCP/IP</a:t>
            </a:r>
            <a:r>
              <a:rPr lang="ja-JP" altLang="en-US" sz="1200" dirty="0"/>
              <a:t>通信ウィンドウ</a:t>
            </a:r>
            <a:endParaRPr lang="en-US" altLang="ja-JP" sz="1200" dirty="0"/>
          </a:p>
          <a:p>
            <a:r>
              <a:rPr lang="ja-JP" altLang="en-US" sz="1200" dirty="0"/>
              <a:t>　</a:t>
            </a:r>
            <a:r>
              <a:rPr lang="en-US" altLang="ja-JP" sz="1200" dirty="0"/>
              <a:t>- 2</a:t>
            </a:r>
            <a:r>
              <a:rPr lang="ja-JP" altLang="en-US" sz="1200" dirty="0"/>
              <a:t>値化ウィンドウ</a:t>
            </a:r>
            <a:endParaRPr kumimoji="1" lang="en-US" altLang="ja-JP" sz="1200" dirty="0"/>
          </a:p>
          <a:p>
            <a:r>
              <a:rPr kumimoji="1" lang="ja-JP" altLang="en-US" sz="1200" dirty="0"/>
              <a:t>　</a:t>
            </a:r>
            <a:r>
              <a:rPr lang="en-US" altLang="ja-JP" sz="1200" dirty="0"/>
              <a:t>- </a:t>
            </a:r>
            <a:r>
              <a:rPr kumimoji="1" lang="ja-JP" altLang="en-US" sz="1200" dirty="0"/>
              <a:t>動画ファイル入出力ダイアログ</a:t>
            </a:r>
            <a:endParaRPr kumimoji="1" lang="en-US" altLang="ja-JP" sz="1200" dirty="0"/>
          </a:p>
          <a:p>
            <a:r>
              <a:rPr kumimoji="1" lang="ja-JP" altLang="en-US" sz="1200" dirty="0"/>
              <a:t>　</a:t>
            </a:r>
            <a:r>
              <a:rPr lang="en-US" altLang="ja-JP" sz="1200" dirty="0"/>
              <a:t>- </a:t>
            </a:r>
            <a:r>
              <a:rPr kumimoji="1" lang="ja-JP" altLang="en-US" sz="1200" dirty="0"/>
              <a:t>画像データ型変換ダイアログ</a:t>
            </a:r>
            <a:endParaRPr kumimoji="1" lang="en-US" altLang="ja-JP" sz="1200" dirty="0"/>
          </a:p>
          <a:p>
            <a:r>
              <a:rPr lang="ja-JP" altLang="en-US" sz="1200" dirty="0"/>
              <a:t>　</a:t>
            </a:r>
            <a:r>
              <a:rPr lang="en-US" altLang="ja-JP" sz="1200" dirty="0"/>
              <a:t>- </a:t>
            </a:r>
            <a:r>
              <a:rPr lang="ja-JP" altLang="en-US" sz="1200" dirty="0"/>
              <a:t>画像サイズ変換ダイアログ</a:t>
            </a:r>
            <a:endParaRPr lang="en-US" altLang="ja-JP" sz="1200" dirty="0"/>
          </a:p>
          <a:p>
            <a:r>
              <a:rPr kumimoji="1" lang="ja-JP" altLang="en-US" sz="1200" dirty="0"/>
              <a:t>　</a:t>
            </a:r>
            <a:r>
              <a:rPr lang="en-US" altLang="ja-JP" sz="1200" dirty="0"/>
              <a:t>- </a:t>
            </a:r>
            <a:r>
              <a:rPr kumimoji="1" lang="ja-JP" altLang="en-US" sz="1200" dirty="0"/>
              <a:t>幾何変換ダイアログ</a:t>
            </a:r>
            <a:endParaRPr kumimoji="1" lang="en-US" altLang="ja-JP" sz="1200" dirty="0"/>
          </a:p>
          <a:p>
            <a:r>
              <a:rPr lang="ja-JP" altLang="en-US" sz="1200" dirty="0"/>
              <a:t>　</a:t>
            </a:r>
            <a:r>
              <a:rPr lang="en-US" altLang="ja-JP" sz="1200" dirty="0"/>
              <a:t>- </a:t>
            </a:r>
            <a:r>
              <a:rPr lang="ja-JP" altLang="en-US" sz="1200" dirty="0"/>
              <a:t>汎用フィルタダイアログ</a:t>
            </a:r>
            <a:endParaRPr lang="en-US" altLang="ja-JP" sz="1200" dirty="0"/>
          </a:p>
          <a:p>
            <a:r>
              <a:rPr lang="ja-JP" altLang="en-US" sz="1200" dirty="0"/>
              <a:t>　</a:t>
            </a:r>
            <a:r>
              <a:rPr lang="en-US" altLang="ja-JP" sz="1200" dirty="0"/>
              <a:t>- 3D</a:t>
            </a:r>
            <a:r>
              <a:rPr lang="ja-JP" altLang="en-US" sz="1200" dirty="0"/>
              <a:t>点群表示ダイアログ</a:t>
            </a:r>
            <a:endParaRPr lang="en-US" altLang="ja-JP" sz="1200" dirty="0"/>
          </a:p>
          <a:p>
            <a:r>
              <a:rPr lang="ja-JP" altLang="en-US" sz="1200" dirty="0"/>
              <a:t>　</a:t>
            </a:r>
            <a:r>
              <a:rPr lang="en-US" altLang="ja-JP" sz="1200" dirty="0"/>
              <a:t>- </a:t>
            </a:r>
            <a:r>
              <a:rPr lang="ja-JP" altLang="en-US" sz="1200" dirty="0"/>
              <a:t>カスタムファンクション追加ダイアログ</a:t>
            </a:r>
            <a:endParaRPr lang="en-US" altLang="ja-JP" sz="1200" dirty="0"/>
          </a:p>
        </p:txBody>
      </p:sp>
      <p:sp>
        <p:nvSpPr>
          <p:cNvPr id="9" name="テキスト ボックス 8"/>
          <p:cNvSpPr txBox="1"/>
          <p:nvPr/>
        </p:nvSpPr>
        <p:spPr>
          <a:xfrm>
            <a:off x="3712367" y="1923217"/>
            <a:ext cx="3456384" cy="2185214"/>
          </a:xfrm>
          <a:prstGeom prst="rect">
            <a:avLst/>
          </a:prstGeom>
          <a:noFill/>
        </p:spPr>
        <p:txBody>
          <a:bodyPr wrap="square" rtlCol="0">
            <a:spAutoFit/>
          </a:bodyPr>
          <a:lstStyle/>
          <a:p>
            <a:endParaRPr kumimoji="1" lang="en-US" altLang="ja-JP" sz="1400" dirty="0"/>
          </a:p>
          <a:p>
            <a:r>
              <a:rPr lang="ja-JP" altLang="en-US" sz="1400" dirty="0"/>
              <a:t>■ウィンドウ</a:t>
            </a:r>
            <a:endParaRPr lang="en-US" altLang="ja-JP" dirty="0"/>
          </a:p>
          <a:p>
            <a:r>
              <a:rPr kumimoji="1" lang="ja-JP" altLang="en-US" sz="1200" dirty="0"/>
              <a:t>　</a:t>
            </a:r>
            <a:r>
              <a:rPr kumimoji="1" lang="en-US" altLang="ja-JP" sz="1200" dirty="0"/>
              <a:t>- </a:t>
            </a:r>
            <a:r>
              <a:rPr kumimoji="1" lang="ja-JP" altLang="en-US" sz="1200" dirty="0"/>
              <a:t>ウィンドウ一覧</a:t>
            </a:r>
            <a:endParaRPr kumimoji="1" lang="en-US" altLang="ja-JP" sz="1200" dirty="0"/>
          </a:p>
          <a:p>
            <a:r>
              <a:rPr kumimoji="1" lang="ja-JP" altLang="en-US" sz="1200" dirty="0"/>
              <a:t>　</a:t>
            </a:r>
            <a:r>
              <a:rPr lang="en-US" altLang="ja-JP" sz="1200" dirty="0"/>
              <a:t>- </a:t>
            </a:r>
            <a:r>
              <a:rPr kumimoji="1" lang="ja-JP" altLang="en-US" sz="1200" dirty="0"/>
              <a:t>メインウィンドウ</a:t>
            </a:r>
            <a:endParaRPr kumimoji="1" lang="en-US" altLang="ja-JP" sz="1200" dirty="0"/>
          </a:p>
          <a:p>
            <a:r>
              <a:rPr lang="ja-JP" altLang="en-US" sz="1200" dirty="0"/>
              <a:t>　</a:t>
            </a:r>
            <a:r>
              <a:rPr lang="en-US" altLang="ja-JP" sz="1200" dirty="0"/>
              <a:t>- </a:t>
            </a:r>
            <a:r>
              <a:rPr lang="ja-JP" altLang="en-US" sz="1200" dirty="0"/>
              <a:t>データウィンドウ</a:t>
            </a:r>
            <a:endParaRPr lang="en-US" altLang="ja-JP" sz="1200" dirty="0"/>
          </a:p>
          <a:p>
            <a:r>
              <a:rPr kumimoji="1" lang="ja-JP" altLang="en-US" sz="1200" dirty="0"/>
              <a:t>　</a:t>
            </a:r>
            <a:r>
              <a:rPr lang="en-US" altLang="ja-JP" sz="1200" dirty="0"/>
              <a:t>- </a:t>
            </a:r>
            <a:r>
              <a:rPr kumimoji="1" lang="ja-JP" altLang="en-US" sz="1200" dirty="0"/>
              <a:t>ヒストグラムウィンドウ　</a:t>
            </a:r>
            <a:endParaRPr kumimoji="1" lang="en-US" altLang="ja-JP" sz="1200" dirty="0"/>
          </a:p>
          <a:p>
            <a:r>
              <a:rPr lang="ja-JP" altLang="en-US" sz="1200" dirty="0"/>
              <a:t>　</a:t>
            </a:r>
            <a:r>
              <a:rPr lang="en-US" altLang="ja-JP" sz="1200" dirty="0"/>
              <a:t>- </a:t>
            </a:r>
            <a:r>
              <a:rPr lang="ja-JP" altLang="en-US" sz="1200" dirty="0"/>
              <a:t>マークウィンドウ</a:t>
            </a:r>
            <a:endParaRPr lang="en-US" altLang="ja-JP" sz="1200" dirty="0"/>
          </a:p>
          <a:p>
            <a:r>
              <a:rPr kumimoji="1" lang="ja-JP" altLang="en-US" sz="1200" dirty="0"/>
              <a:t>　</a:t>
            </a:r>
            <a:r>
              <a:rPr lang="en-US" altLang="ja-JP" sz="1200" dirty="0"/>
              <a:t>- </a:t>
            </a:r>
            <a:r>
              <a:rPr lang="ja-JP" altLang="en-US" sz="1200" dirty="0"/>
              <a:t>作業領域ウィンドウ</a:t>
            </a:r>
            <a:endParaRPr lang="en-US" altLang="ja-JP" sz="1200" dirty="0"/>
          </a:p>
          <a:p>
            <a:r>
              <a:rPr kumimoji="1" lang="ja-JP" altLang="en-US" sz="1200" dirty="0"/>
              <a:t>　</a:t>
            </a:r>
            <a:r>
              <a:rPr lang="en-US" altLang="ja-JP" sz="1200" dirty="0"/>
              <a:t>- </a:t>
            </a:r>
            <a:r>
              <a:rPr kumimoji="1" lang="ja-JP" altLang="en-US" sz="1200" dirty="0"/>
              <a:t>任意数式ウィンドウ</a:t>
            </a:r>
            <a:endParaRPr kumimoji="1" lang="en-US" altLang="ja-JP" sz="1200" dirty="0"/>
          </a:p>
          <a:p>
            <a:r>
              <a:rPr lang="ja-JP" altLang="en-US" sz="1200" dirty="0"/>
              <a:t>　</a:t>
            </a:r>
            <a:r>
              <a:rPr lang="en-US" altLang="ja-JP" sz="1200" dirty="0"/>
              <a:t>- </a:t>
            </a:r>
            <a:r>
              <a:rPr lang="ja-JP" altLang="en-US" sz="1200" dirty="0"/>
              <a:t>チャートウィンドウ</a:t>
            </a:r>
            <a:endParaRPr lang="en-US" altLang="ja-JP" sz="1200" dirty="0"/>
          </a:p>
          <a:p>
            <a:r>
              <a:rPr kumimoji="1" lang="ja-JP" altLang="en-US" sz="1200" dirty="0"/>
              <a:t>　</a:t>
            </a:r>
            <a:r>
              <a:rPr lang="en-US" altLang="ja-JP" sz="1200" dirty="0"/>
              <a:t>- </a:t>
            </a:r>
            <a:r>
              <a:rPr kumimoji="1" lang="ja-JP" altLang="en-US" sz="1200" dirty="0"/>
              <a:t>バッチ実行ウィンドウ</a:t>
            </a:r>
            <a:endParaRPr kumimoji="1" lang="en-US" altLang="ja-JP" sz="1200" dirty="0"/>
          </a:p>
        </p:txBody>
      </p:sp>
      <p:sp>
        <p:nvSpPr>
          <p:cNvPr id="11" name="テキスト ボックス 10"/>
          <p:cNvSpPr txBox="1"/>
          <p:nvPr/>
        </p:nvSpPr>
        <p:spPr>
          <a:xfrm>
            <a:off x="1043607" y="4138627"/>
            <a:ext cx="3088213" cy="307777"/>
          </a:xfrm>
          <a:prstGeom prst="rect">
            <a:avLst/>
          </a:prstGeom>
          <a:noFill/>
        </p:spPr>
        <p:txBody>
          <a:bodyPr wrap="square" rtlCol="0">
            <a:spAutoFit/>
          </a:bodyPr>
          <a:lstStyle/>
          <a:p>
            <a:r>
              <a:rPr lang="ja-JP" altLang="en-US" sz="1400" dirty="0"/>
              <a:t>■外部プログラムからのデータ受信</a:t>
            </a:r>
            <a:endParaRPr kumimoji="1" lang="en-US" altLang="ja-JP" sz="1200" dirty="0"/>
          </a:p>
        </p:txBody>
      </p:sp>
      <p:sp>
        <p:nvSpPr>
          <p:cNvPr id="12" name="テキスト ボックス 11"/>
          <p:cNvSpPr txBox="1"/>
          <p:nvPr/>
        </p:nvSpPr>
        <p:spPr>
          <a:xfrm>
            <a:off x="4131821" y="15007"/>
            <a:ext cx="800219" cy="461665"/>
          </a:xfrm>
          <a:prstGeom prst="rect">
            <a:avLst/>
          </a:prstGeom>
          <a:noFill/>
        </p:spPr>
        <p:txBody>
          <a:bodyPr wrap="none" rtlCol="0">
            <a:spAutoFit/>
          </a:bodyPr>
          <a:lstStyle/>
          <a:p>
            <a:r>
              <a:rPr kumimoji="1" lang="ja-JP" altLang="en-US" sz="2400" dirty="0"/>
              <a:t>目次</a:t>
            </a:r>
          </a:p>
        </p:txBody>
      </p:sp>
      <p:sp>
        <p:nvSpPr>
          <p:cNvPr id="13" name="テキスト ボックス 12"/>
          <p:cNvSpPr txBox="1"/>
          <p:nvPr/>
        </p:nvSpPr>
        <p:spPr>
          <a:xfrm>
            <a:off x="1043607" y="5085184"/>
            <a:ext cx="2668760" cy="1477328"/>
          </a:xfrm>
          <a:prstGeom prst="rect">
            <a:avLst/>
          </a:prstGeom>
          <a:noFill/>
        </p:spPr>
        <p:txBody>
          <a:bodyPr wrap="square" rtlCol="0">
            <a:spAutoFit/>
          </a:bodyPr>
          <a:lstStyle/>
          <a:p>
            <a:r>
              <a:rPr kumimoji="1" lang="ja-JP" altLang="en-US" sz="1400" dirty="0"/>
              <a:t>■クラス構造</a:t>
            </a:r>
            <a:endParaRPr lang="en-US" altLang="ja-JP" sz="1400" dirty="0"/>
          </a:p>
          <a:p>
            <a:r>
              <a:rPr lang="ja-JP" altLang="en-US" sz="1400" dirty="0"/>
              <a:t>■データ構造</a:t>
            </a:r>
            <a:endParaRPr lang="en-US" altLang="ja-JP" sz="1400" dirty="0"/>
          </a:p>
          <a:p>
            <a:r>
              <a:rPr lang="ja-JP" altLang="en-US" sz="1200" dirty="0"/>
              <a:t>　　</a:t>
            </a:r>
            <a:r>
              <a:rPr lang="en-US" altLang="ja-JP" sz="1200" dirty="0"/>
              <a:t>- </a:t>
            </a:r>
            <a:r>
              <a:rPr lang="ja-JP" altLang="en-US" sz="1200" dirty="0"/>
              <a:t>画像メモリ</a:t>
            </a:r>
            <a:endParaRPr lang="en-US" altLang="ja-JP" sz="1200" dirty="0"/>
          </a:p>
          <a:p>
            <a:r>
              <a:rPr lang="ja-JP" altLang="en-US" sz="1200" dirty="0"/>
              <a:t>　　</a:t>
            </a:r>
            <a:r>
              <a:rPr lang="en-US" altLang="ja-JP" sz="1200" dirty="0"/>
              <a:t>- </a:t>
            </a:r>
            <a:r>
              <a:rPr lang="ja-JP" altLang="en-US" sz="1200" dirty="0"/>
              <a:t>作業領域</a:t>
            </a:r>
            <a:endParaRPr lang="en-US" altLang="ja-JP" sz="1200" dirty="0"/>
          </a:p>
          <a:p>
            <a:r>
              <a:rPr lang="ja-JP" altLang="en-US" sz="1200" dirty="0"/>
              <a:t>　　</a:t>
            </a:r>
            <a:r>
              <a:rPr lang="en-US" altLang="ja-JP" sz="1200" dirty="0"/>
              <a:t>- </a:t>
            </a:r>
            <a:r>
              <a:rPr lang="ja-JP" altLang="en-US" sz="1200" dirty="0"/>
              <a:t>マスク</a:t>
            </a:r>
            <a:endParaRPr lang="en-US" altLang="ja-JP" sz="1200" dirty="0"/>
          </a:p>
          <a:p>
            <a:r>
              <a:rPr lang="ja-JP" altLang="en-US" sz="1400" dirty="0"/>
              <a:t>■データの流れ</a:t>
            </a:r>
            <a:endParaRPr lang="en-US" altLang="ja-JP" sz="1400" dirty="0"/>
          </a:p>
          <a:p>
            <a:r>
              <a:rPr lang="ja-JP" altLang="en-US" sz="1200" dirty="0"/>
              <a:t>　　</a:t>
            </a:r>
            <a:r>
              <a:rPr lang="en-US" altLang="ja-JP" sz="1200" dirty="0"/>
              <a:t>- </a:t>
            </a:r>
            <a:r>
              <a:rPr lang="ja-JP" altLang="en-US" sz="1200" dirty="0"/>
              <a:t>画像表示</a:t>
            </a:r>
            <a:endParaRPr lang="en-US" altLang="ja-JP" sz="1200" dirty="0"/>
          </a:p>
        </p:txBody>
      </p:sp>
      <p:sp>
        <p:nvSpPr>
          <p:cNvPr id="14" name="テキスト ボックス 13"/>
          <p:cNvSpPr txBox="1"/>
          <p:nvPr/>
        </p:nvSpPr>
        <p:spPr>
          <a:xfrm>
            <a:off x="3851920" y="5085184"/>
            <a:ext cx="2088232" cy="1661993"/>
          </a:xfrm>
          <a:prstGeom prst="rect">
            <a:avLst/>
          </a:prstGeom>
          <a:noFill/>
        </p:spPr>
        <p:txBody>
          <a:bodyPr wrap="square" rtlCol="0">
            <a:spAutoFit/>
          </a:bodyPr>
          <a:lstStyle/>
          <a:p>
            <a:r>
              <a:rPr kumimoji="1" lang="ja-JP" altLang="en-US" sz="1400" dirty="0"/>
              <a:t>■</a:t>
            </a:r>
            <a:r>
              <a:rPr lang="ja-JP" altLang="en-US" sz="1400" dirty="0"/>
              <a:t>ソリューション構造</a:t>
            </a:r>
            <a:endParaRPr kumimoji="1" lang="en-US" altLang="ja-JP" sz="1400" dirty="0"/>
          </a:p>
          <a:p>
            <a:r>
              <a:rPr lang="ja-JP" altLang="en-US" sz="1200" dirty="0"/>
              <a:t>　　</a:t>
            </a:r>
            <a:r>
              <a:rPr lang="en-US" altLang="ja-JP" sz="1200" dirty="0"/>
              <a:t>- </a:t>
            </a:r>
            <a:r>
              <a:rPr lang="ja-JP" altLang="en-US" sz="1200" dirty="0"/>
              <a:t>フォルダ構成</a:t>
            </a:r>
            <a:endParaRPr lang="en-US" altLang="ja-JP" sz="1200" dirty="0"/>
          </a:p>
          <a:p>
            <a:r>
              <a:rPr kumimoji="1" lang="ja-JP" altLang="en-US" sz="1200" dirty="0"/>
              <a:t>　　</a:t>
            </a:r>
            <a:r>
              <a:rPr kumimoji="1" lang="en-US" altLang="ja-JP" sz="1200" dirty="0"/>
              <a:t>- </a:t>
            </a:r>
            <a:r>
              <a:rPr kumimoji="1" lang="ja-JP" altLang="en-US" sz="1200" dirty="0"/>
              <a:t>ソースファイル一覧</a:t>
            </a:r>
            <a:endParaRPr kumimoji="1" lang="en-US" altLang="ja-JP" sz="1200" dirty="0"/>
          </a:p>
          <a:p>
            <a:r>
              <a:rPr lang="ja-JP" altLang="en-US" sz="1200" dirty="0"/>
              <a:t>　　</a:t>
            </a:r>
            <a:r>
              <a:rPr lang="en-US" altLang="ja-JP" sz="1200" dirty="0"/>
              <a:t>- </a:t>
            </a:r>
            <a:r>
              <a:rPr lang="ja-JP" altLang="en-US" sz="1200" dirty="0"/>
              <a:t>ヘッダファイル一覧</a:t>
            </a:r>
            <a:endParaRPr kumimoji="1" lang="en-US" altLang="ja-JP" sz="1200" dirty="0"/>
          </a:p>
          <a:p>
            <a:r>
              <a:rPr lang="ja-JP" altLang="en-US" sz="1400" dirty="0"/>
              <a:t>■設定ファイル構造</a:t>
            </a:r>
            <a:endParaRPr lang="en-US" altLang="ja-JP" sz="1400" dirty="0"/>
          </a:p>
          <a:p>
            <a:r>
              <a:rPr lang="ja-JP" altLang="en-US" sz="1200" dirty="0"/>
              <a:t>　　</a:t>
            </a:r>
            <a:r>
              <a:rPr lang="en-US" altLang="ja-JP" sz="1200" dirty="0"/>
              <a:t>- pimpom.ini</a:t>
            </a:r>
          </a:p>
          <a:p>
            <a:r>
              <a:rPr lang="ja-JP" altLang="en-US" sz="1200" dirty="0"/>
              <a:t>　　</a:t>
            </a:r>
            <a:r>
              <a:rPr lang="en-US" altLang="ja-JP" sz="1200" dirty="0"/>
              <a:t>- custom_func.ini</a:t>
            </a:r>
          </a:p>
          <a:p>
            <a:r>
              <a:rPr lang="ja-JP" altLang="en-US" sz="1400" dirty="0"/>
              <a:t>■画像ファイル構造</a:t>
            </a:r>
            <a:endParaRPr kumimoji="1" lang="ja-JP" altLang="en-US" sz="1400" dirty="0"/>
          </a:p>
        </p:txBody>
      </p:sp>
      <p:sp>
        <p:nvSpPr>
          <p:cNvPr id="15" name="テキスト ボックス 14"/>
          <p:cNvSpPr txBox="1"/>
          <p:nvPr/>
        </p:nvSpPr>
        <p:spPr>
          <a:xfrm>
            <a:off x="427889" y="1844824"/>
            <a:ext cx="1274279" cy="369332"/>
          </a:xfrm>
          <a:prstGeom prst="rect">
            <a:avLst/>
          </a:prstGeom>
          <a:noFill/>
        </p:spPr>
        <p:txBody>
          <a:bodyPr wrap="square" rtlCol="0">
            <a:spAutoFit/>
          </a:bodyPr>
          <a:lstStyle/>
          <a:p>
            <a:r>
              <a:rPr lang="ja-JP" altLang="en-US" b="1" dirty="0"/>
              <a:t>機能仕様</a:t>
            </a:r>
            <a:endParaRPr lang="en-US" altLang="ja-JP" b="1" dirty="0"/>
          </a:p>
        </p:txBody>
      </p:sp>
      <p:sp>
        <p:nvSpPr>
          <p:cNvPr id="17" name="テキスト ボックス 16"/>
          <p:cNvSpPr txBox="1"/>
          <p:nvPr/>
        </p:nvSpPr>
        <p:spPr>
          <a:xfrm>
            <a:off x="463081" y="4797152"/>
            <a:ext cx="1274279" cy="369332"/>
          </a:xfrm>
          <a:prstGeom prst="rect">
            <a:avLst/>
          </a:prstGeom>
          <a:noFill/>
        </p:spPr>
        <p:txBody>
          <a:bodyPr wrap="square" rtlCol="0">
            <a:spAutoFit/>
          </a:bodyPr>
          <a:lstStyle/>
          <a:p>
            <a:r>
              <a:rPr lang="ja-JP" altLang="en-US" b="1" dirty="0"/>
              <a:t>構造仕様</a:t>
            </a:r>
            <a:endParaRPr lang="en-US" altLang="ja-JP" b="1" dirty="0"/>
          </a:p>
        </p:txBody>
      </p:sp>
      <p:sp>
        <p:nvSpPr>
          <p:cNvPr id="18" name="テキスト ボックス 17"/>
          <p:cNvSpPr txBox="1"/>
          <p:nvPr/>
        </p:nvSpPr>
        <p:spPr>
          <a:xfrm>
            <a:off x="1043608" y="747861"/>
            <a:ext cx="1651721" cy="738664"/>
          </a:xfrm>
          <a:prstGeom prst="rect">
            <a:avLst/>
          </a:prstGeom>
          <a:noFill/>
        </p:spPr>
        <p:txBody>
          <a:bodyPr wrap="square" rtlCol="0">
            <a:spAutoFit/>
          </a:bodyPr>
          <a:lstStyle/>
          <a:p>
            <a:r>
              <a:rPr lang="ja-JP" altLang="en-US" sz="1400" dirty="0"/>
              <a:t>■目的</a:t>
            </a:r>
            <a:endParaRPr lang="en-US" altLang="ja-JP" sz="1400" dirty="0"/>
          </a:p>
          <a:p>
            <a:r>
              <a:rPr lang="ja-JP" altLang="en-US" sz="1400" dirty="0"/>
              <a:t>■特徴と効果</a:t>
            </a:r>
            <a:endParaRPr lang="en-US" altLang="ja-JP" sz="1400" dirty="0"/>
          </a:p>
          <a:p>
            <a:r>
              <a:rPr lang="ja-JP" altLang="en-US" sz="1400" dirty="0"/>
              <a:t>■用語の定義</a:t>
            </a:r>
            <a:endParaRPr lang="en-US" altLang="ja-JP" sz="1400" dirty="0"/>
          </a:p>
        </p:txBody>
      </p:sp>
      <p:sp>
        <p:nvSpPr>
          <p:cNvPr id="19" name="テキスト ボックス 18"/>
          <p:cNvSpPr txBox="1"/>
          <p:nvPr/>
        </p:nvSpPr>
        <p:spPr>
          <a:xfrm>
            <a:off x="3706069" y="747861"/>
            <a:ext cx="1651721" cy="738664"/>
          </a:xfrm>
          <a:prstGeom prst="rect">
            <a:avLst/>
          </a:prstGeom>
          <a:noFill/>
        </p:spPr>
        <p:txBody>
          <a:bodyPr wrap="square" rtlCol="0">
            <a:spAutoFit/>
          </a:bodyPr>
          <a:lstStyle/>
          <a:p>
            <a:r>
              <a:rPr lang="ja-JP" altLang="en-US" sz="1400" dirty="0"/>
              <a:t>■設計方針</a:t>
            </a:r>
            <a:endParaRPr lang="en-US" altLang="ja-JP" sz="1400" dirty="0"/>
          </a:p>
          <a:p>
            <a:r>
              <a:rPr lang="ja-JP" altLang="en-US" sz="1400" dirty="0"/>
              <a:t>■動作環境</a:t>
            </a:r>
            <a:endParaRPr lang="en-US" altLang="ja-JP" sz="1400" dirty="0"/>
          </a:p>
          <a:p>
            <a:r>
              <a:rPr lang="ja-JP" altLang="en-US" sz="1400" dirty="0"/>
              <a:t>■参考資料一覧</a:t>
            </a:r>
          </a:p>
        </p:txBody>
      </p:sp>
    </p:spTree>
    <p:extLst>
      <p:ext uri="{BB962C8B-B14F-4D97-AF65-F5344CB8AC3E}">
        <p14:creationId xmlns:p14="http://schemas.microsoft.com/office/powerpoint/2010/main" val="421681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1/2</a:t>
            </a:r>
            <a:r>
              <a:rPr kumimoji="1" lang="ja-JP" altLang="en-US" sz="2400" dirty="0"/>
              <a:t>）</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9836" y="1165738"/>
            <a:ext cx="5374532" cy="154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905" y="1229227"/>
            <a:ext cx="866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 5"/>
          <p:cNvGraphicFramePr>
            <a:graphicFrameLocks noGrp="1"/>
          </p:cNvGraphicFramePr>
          <p:nvPr>
            <p:extLst>
              <p:ext uri="{D42A27DB-BD31-4B8C-83A1-F6EECF244321}">
                <p14:modId xmlns:p14="http://schemas.microsoft.com/office/powerpoint/2010/main" val="3740932808"/>
              </p:ext>
            </p:extLst>
          </p:nvPr>
        </p:nvGraphicFramePr>
        <p:xfrm>
          <a:off x="251520" y="2971239"/>
          <a:ext cx="8208912" cy="1321857"/>
        </p:xfrm>
        <a:graphic>
          <a:graphicData uri="http://schemas.openxmlformats.org/drawingml/2006/table">
            <a:tbl>
              <a:tblPr/>
              <a:tblGrid>
                <a:gridCol w="409920">
                  <a:extLst>
                    <a:ext uri="{9D8B030D-6E8A-4147-A177-3AD203B41FA5}">
                      <a16:colId xmlns:a16="http://schemas.microsoft.com/office/drawing/2014/main" val="20000"/>
                    </a:ext>
                  </a:extLst>
                </a:gridCol>
                <a:gridCol w="2326384">
                  <a:extLst>
                    <a:ext uri="{9D8B030D-6E8A-4147-A177-3AD203B41FA5}">
                      <a16:colId xmlns:a16="http://schemas.microsoft.com/office/drawing/2014/main" val="20001"/>
                    </a:ext>
                  </a:extLst>
                </a:gridCol>
                <a:gridCol w="5472608">
                  <a:extLst>
                    <a:ext uri="{9D8B030D-6E8A-4147-A177-3AD203B41FA5}">
                      <a16:colId xmlns:a16="http://schemas.microsoft.com/office/drawing/2014/main" val="20002"/>
                    </a:ext>
                  </a:extLst>
                </a:gridCol>
              </a:tblGrid>
              <a:tr h="142591">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4577">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画像メモリの表示画像を一覧表示する。現在選択中の画像メモリは黒枠で囲まれる。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1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サムネイル画像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画像メモリの表示画像を表示する。拡大／ｵﾌｾｯﾄなし</a:t>
                      </a:r>
                      <a:endParaRPr kumimoji="1" lang="en-US" altLang="ja-JP" sz="1200" dirty="0"/>
                    </a:p>
                    <a:p>
                      <a:r>
                        <a:rPr kumimoji="1" lang="ja-JP" altLang="en-US" sz="1200" dirty="0"/>
                        <a:t>画像メモリが空の場合は黒で塗りつぶされる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259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259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259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ファイルから入力直後は、画像データ名にはファイル名が入る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正方形/長方形 6"/>
          <p:cNvSpPr/>
          <p:nvPr/>
        </p:nvSpPr>
        <p:spPr>
          <a:xfrm>
            <a:off x="2581844" y="1307996"/>
            <a:ext cx="5184576" cy="1289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004048" y="1013203"/>
            <a:ext cx="263214" cy="276999"/>
          </a:xfrm>
          <a:prstGeom prst="rect">
            <a:avLst/>
          </a:prstGeom>
          <a:solidFill>
            <a:schemeClr val="bg1"/>
          </a:solid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5" name="直線コネクタ 4"/>
          <p:cNvCxnSpPr/>
          <p:nvPr/>
        </p:nvCxnSpPr>
        <p:spPr>
          <a:xfrm flipH="1" flipV="1">
            <a:off x="1691680" y="1229227"/>
            <a:ext cx="1008112" cy="144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691680" y="1733283"/>
            <a:ext cx="890164" cy="2194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39552" y="145628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9" name="正方形/長方形 18"/>
          <p:cNvSpPr/>
          <p:nvPr/>
        </p:nvSpPr>
        <p:spPr>
          <a:xfrm>
            <a:off x="842484" y="1288511"/>
            <a:ext cx="270806" cy="167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20874" y="1229227"/>
            <a:ext cx="270806"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27583" y="1866266"/>
            <a:ext cx="728693"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852402" y="10242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23" name="テキスト ボックス 22"/>
          <p:cNvSpPr txBox="1"/>
          <p:nvPr/>
        </p:nvSpPr>
        <p:spPr>
          <a:xfrm>
            <a:off x="1428466" y="101320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4" name="テキスト ボックス 23"/>
          <p:cNvSpPr txBox="1"/>
          <p:nvPr/>
        </p:nvSpPr>
        <p:spPr>
          <a:xfrm>
            <a:off x="1043608" y="2021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5" name="テキスト ボックス 24"/>
          <p:cNvSpPr txBox="1"/>
          <p:nvPr/>
        </p:nvSpPr>
        <p:spPr>
          <a:xfrm>
            <a:off x="251520" y="2708920"/>
            <a:ext cx="1380506" cy="276999"/>
          </a:xfrm>
          <a:prstGeom prst="rect">
            <a:avLst/>
          </a:prstGeom>
          <a:noFill/>
        </p:spPr>
        <p:txBody>
          <a:bodyPr wrap="none" rtlCol="0">
            <a:spAutoFit/>
          </a:bodyPr>
          <a:lstStyle/>
          <a:p>
            <a:r>
              <a:rPr kumimoji="1" lang="ja-JP" altLang="en-US" sz="1200" b="1" dirty="0"/>
              <a:t>各部の名称と役割</a:t>
            </a:r>
          </a:p>
        </p:txBody>
      </p:sp>
      <p:sp>
        <p:nvSpPr>
          <p:cNvPr id="28" name="テキスト ボックス 27"/>
          <p:cNvSpPr txBox="1"/>
          <p:nvPr/>
        </p:nvSpPr>
        <p:spPr>
          <a:xfrm>
            <a:off x="2667004" y="452570"/>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画像メモリの一覧を表示するウィンドウ</a:t>
            </a:r>
            <a:endParaRPr lang="en-US" altLang="ja-JP" sz="1200" dirty="0"/>
          </a:p>
          <a:p>
            <a:r>
              <a:rPr lang="ja-JP" altLang="en-US" sz="1200" dirty="0"/>
              <a:t>画像メモリの選択やコピーなどをおこなう</a:t>
            </a:r>
            <a:endParaRPr lang="en-US" altLang="ja-JP" sz="1200" dirty="0"/>
          </a:p>
        </p:txBody>
      </p:sp>
    </p:spTree>
    <p:extLst>
      <p:ext uri="{BB962C8B-B14F-4D97-AF65-F5344CB8AC3E}">
        <p14:creationId xmlns:p14="http://schemas.microsoft.com/office/powerpoint/2010/main" val="65307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4218867067"/>
              </p:ext>
            </p:extLst>
          </p:nvPr>
        </p:nvGraphicFramePr>
        <p:xfrm>
          <a:off x="251520" y="5865832"/>
          <a:ext cx="8712968" cy="73152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画像ファイルをサムネイル画像へドラッグ＆ドロップ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ファイルを読み込み、画像メモリに展開する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画像メモリに既にデータが入っている場合は、データを上書きするかを確認する。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ファイルが読み込み可能なものであること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テキスト ボックス 4"/>
          <p:cNvSpPr txBox="1"/>
          <p:nvPr/>
        </p:nvSpPr>
        <p:spPr>
          <a:xfrm>
            <a:off x="251520" y="5600273"/>
            <a:ext cx="1939955" cy="276999"/>
          </a:xfrm>
          <a:prstGeom prst="rect">
            <a:avLst/>
          </a:prstGeom>
          <a:noFill/>
        </p:spPr>
        <p:txBody>
          <a:bodyPr wrap="none" rtlCol="0">
            <a:spAutoFit/>
          </a:bodyPr>
          <a:lstStyle/>
          <a:p>
            <a:r>
              <a:rPr kumimoji="1" lang="ja-JP" altLang="en-US" sz="1200" b="1" dirty="0"/>
              <a:t>ドラッグ＆ドロップへの対応</a:t>
            </a:r>
          </a:p>
        </p:txBody>
      </p:sp>
      <p:sp>
        <p:nvSpPr>
          <p:cNvPr id="6" name="テキスト ボックス 5"/>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2/2</a:t>
            </a:r>
            <a:r>
              <a:rPr kumimoji="1" lang="ja-JP" altLang="en-US" sz="2400" dirty="0"/>
              <a:t>）</a:t>
            </a:r>
          </a:p>
        </p:txBody>
      </p:sp>
      <p:graphicFrame>
        <p:nvGraphicFramePr>
          <p:cNvPr id="7" name="表 6"/>
          <p:cNvGraphicFramePr>
            <a:graphicFrameLocks noGrp="1"/>
          </p:cNvGraphicFramePr>
          <p:nvPr>
            <p:extLst>
              <p:ext uri="{D42A27DB-BD31-4B8C-83A1-F6EECF244321}">
                <p14:modId xmlns:p14="http://schemas.microsoft.com/office/powerpoint/2010/main" val="2218339866"/>
              </p:ext>
            </p:extLst>
          </p:nvPr>
        </p:nvGraphicFramePr>
        <p:xfrm>
          <a:off x="251520" y="596889"/>
          <a:ext cx="8712968" cy="4743183"/>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サムネイル画像上で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画像メモリを選択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91343">
                <a:tc>
                  <a:txBody>
                    <a:bodyPr/>
                    <a:lstStyle/>
                    <a:p>
                      <a:r>
                        <a:rPr kumimoji="1" lang="ja-JP" altLang="en-US" sz="1200" dirty="0"/>
                        <a:t>ドラッグ（マウス左ボタン）</a:t>
                      </a:r>
                      <a:endParaRPr kumimoji="1" lang="en-US" altLang="ja-JP" sz="1200" dirty="0"/>
                    </a:p>
                    <a:p>
                      <a:r>
                        <a:rPr kumimoji="1" lang="en-US" altLang="ja-JP" sz="1200" dirty="0"/>
                        <a:t>※</a:t>
                      </a:r>
                      <a:r>
                        <a:rPr kumimoji="1" lang="ja-JP" altLang="en-US" sz="1200" dirty="0"/>
                        <a:t>コピー元のサムネイル画像上からコピー先のサムネイル画像上へ引っ張る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画像メモリの内容をコピーする</a:t>
                      </a:r>
                      <a:endParaRPr kumimoji="1" lang="en-US" altLang="ja-JP" sz="1200" dirty="0"/>
                    </a:p>
                    <a:p>
                      <a:r>
                        <a:rPr kumimoji="1" lang="ja-JP" altLang="en-US" sz="1200" dirty="0"/>
                        <a:t>コピー先の画像メモリが空ではない場合、上書きするデータを選択するためのダイアログボックスが表示される</a:t>
                      </a:r>
                      <a:endParaRPr kumimoji="1" lang="en-US" altLang="ja-JP" sz="1200" dirty="0"/>
                    </a:p>
                    <a:p>
                      <a:r>
                        <a:rPr kumimoji="1" lang="ja-JP" altLang="en-US" sz="1200" dirty="0"/>
                        <a:t>選択できるデータ種類は以下のとおり。複数選択可。</a:t>
                      </a:r>
                      <a:endParaRPr kumimoji="1" lang="en-US" altLang="ja-JP" sz="1200" dirty="0"/>
                    </a:p>
                    <a:p>
                      <a:r>
                        <a:rPr kumimoji="1" lang="ja-JP" altLang="en-US" sz="1200" dirty="0"/>
                        <a:t>　・画像データ</a:t>
                      </a:r>
                      <a:endParaRPr kumimoji="1" lang="en-US" altLang="ja-JP" sz="1200" dirty="0"/>
                    </a:p>
                    <a:p>
                      <a:r>
                        <a:rPr kumimoji="1" lang="ja-JP" altLang="en-US" sz="1200" dirty="0"/>
                        <a:t>　・マスク</a:t>
                      </a:r>
                      <a:endParaRPr kumimoji="1" lang="en-US" altLang="ja-JP" sz="1200" dirty="0"/>
                    </a:p>
                    <a:p>
                      <a:r>
                        <a:rPr kumimoji="1" lang="ja-JP" altLang="en-US" sz="1200" dirty="0"/>
                        <a:t>　・マーク</a:t>
                      </a:r>
                      <a:endParaRPr kumimoji="1" lang="en-US" altLang="ja-JP" sz="1200" dirty="0"/>
                    </a:p>
                    <a:p>
                      <a:r>
                        <a:rPr kumimoji="1" lang="ja-JP" altLang="en-US" sz="1200" dirty="0"/>
                        <a:t>　・表示する画像データ値の最大／最小</a:t>
                      </a:r>
                      <a:endParaRPr kumimoji="1" lang="en-US" altLang="ja-JP" sz="1200" dirty="0"/>
                    </a:p>
                    <a:p>
                      <a:r>
                        <a:rPr kumimoji="1" lang="ja-JP" altLang="en-US" sz="1200" dirty="0"/>
                        <a:t>　・作業領域</a:t>
                      </a:r>
                      <a:endParaRPr kumimoji="1" lang="en-US" altLang="ja-JP" sz="1200" dirty="0"/>
                    </a:p>
                    <a:p>
                      <a:r>
                        <a:rPr kumimoji="1" lang="ja-JP" altLang="en-US" sz="1200" dirty="0"/>
                        <a:t>　・表示位置オフセット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ドラッグ開始点に表示されている画像メモリが空ではない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2863">
                <a:tc>
                  <a:txBody>
                    <a:bodyPr/>
                    <a:lstStyle/>
                    <a:p>
                      <a:r>
                        <a:rPr kumimoji="1" lang="ja-JP" altLang="en-US" sz="1200" dirty="0"/>
                        <a:t>サムネイル画像上で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画像メモリを選択してから、メニューを表示する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Del</a:t>
                      </a:r>
                      <a:r>
                        <a:rPr kumimoji="1" lang="ja-JP" altLang="en-US" sz="1200" dirty="0"/>
                        <a:t>キー押下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テキスト ボックス 7"/>
          <p:cNvSpPr txBox="1"/>
          <p:nvPr/>
        </p:nvSpPr>
        <p:spPr>
          <a:xfrm>
            <a:off x="251520" y="332656"/>
            <a:ext cx="2590774" cy="276999"/>
          </a:xfrm>
          <a:prstGeom prst="rect">
            <a:avLst/>
          </a:prstGeom>
          <a:noFill/>
        </p:spPr>
        <p:txBody>
          <a:bodyPr wrap="none" rtlCol="0">
            <a:spAutoFit/>
          </a:bodyPr>
          <a:lstStyle/>
          <a:p>
            <a:r>
              <a:rPr kumimoji="1" lang="ja-JP" altLang="en-US" sz="1200" b="1" dirty="0"/>
              <a:t>マウス／キーボードイベントへの対応</a:t>
            </a:r>
          </a:p>
        </p:txBody>
      </p:sp>
      <p:graphicFrame>
        <p:nvGraphicFramePr>
          <p:cNvPr id="9" name="表 8"/>
          <p:cNvGraphicFramePr>
            <a:graphicFrameLocks noGrp="1"/>
          </p:cNvGraphicFramePr>
          <p:nvPr>
            <p:extLst>
              <p:ext uri="{D42A27DB-BD31-4B8C-83A1-F6EECF244321}">
                <p14:modId xmlns:p14="http://schemas.microsoft.com/office/powerpoint/2010/main" val="2281674434"/>
              </p:ext>
            </p:extLst>
          </p:nvPr>
        </p:nvGraphicFramePr>
        <p:xfrm>
          <a:off x="2051720" y="3295640"/>
          <a:ext cx="3888432" cy="1356360"/>
        </p:xfrm>
        <a:graphic>
          <a:graphicData uri="http://schemas.openxmlformats.org/drawingml/2006/table">
            <a:tbl>
              <a:tblPr/>
              <a:tblGrid>
                <a:gridCol w="1584176">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tblGrid>
              <a:tr h="70924">
                <a:tc>
                  <a:txBody>
                    <a:bodyPr/>
                    <a:lstStyle/>
                    <a:p>
                      <a:r>
                        <a:rPr kumimoji="1" lang="ja-JP" altLang="en-US" sz="1200" dirty="0"/>
                        <a:t>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7640">
                <a:tc>
                  <a:txBody>
                    <a:bodyPr/>
                    <a:lstStyle/>
                    <a:p>
                      <a:r>
                        <a:rPr kumimoji="1" lang="ja-JP" altLang="en-US" sz="1100" dirty="0"/>
                        <a:t>表示画像をビットマップとして保存</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画像データの名前変更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名前変更のダイアログボックスを出す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ja-JP" altLang="en-US" sz="11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画像データ型変換ダイアログを出す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ja-JP" altLang="en-US" sz="1100" dirty="0"/>
                        <a:t>画像データのサイズ変換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画像サイズ変換ダイアログを出す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r>
                        <a:rPr kumimoji="1" lang="ja-JP" altLang="en-US" sz="1100" dirty="0"/>
                        <a:t>画像データの削除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選択中の画像データを削除する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画像データの復元</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51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62719"/>
            <a:ext cx="2684242" cy="231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3203848" y="15007"/>
            <a:ext cx="3002745" cy="461665"/>
          </a:xfrm>
          <a:prstGeom prst="rect">
            <a:avLst/>
          </a:prstGeom>
          <a:noFill/>
        </p:spPr>
        <p:txBody>
          <a:bodyPr wrap="none" rtlCol="0">
            <a:spAutoFit/>
          </a:bodyPr>
          <a:lstStyle/>
          <a:p>
            <a:r>
              <a:rPr kumimoji="1" lang="ja-JP" altLang="en-US" sz="2400" dirty="0"/>
              <a:t>ヒストグラムウィンドウ</a:t>
            </a:r>
          </a:p>
        </p:txBody>
      </p:sp>
      <p:sp>
        <p:nvSpPr>
          <p:cNvPr id="5" name="正方形/長方形 4"/>
          <p:cNvSpPr/>
          <p:nvPr/>
        </p:nvSpPr>
        <p:spPr>
          <a:xfrm>
            <a:off x="899592" y="664959"/>
            <a:ext cx="204239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92966" y="1969486"/>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35697" y="1962860"/>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098914" y="1942981"/>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48880" y="194960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66931" y="66414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410" y="675991"/>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15" name="テキスト ボックス 14"/>
          <p:cNvSpPr txBox="1"/>
          <p:nvPr/>
        </p:nvSpPr>
        <p:spPr>
          <a:xfrm>
            <a:off x="3360273" y="520942"/>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6" name="テキスト ボックス 15"/>
          <p:cNvSpPr txBox="1"/>
          <p:nvPr/>
        </p:nvSpPr>
        <p:spPr>
          <a:xfrm>
            <a:off x="647876" y="1897760"/>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sp>
        <p:nvSpPr>
          <p:cNvPr id="17" name="テキスト ボックス 16"/>
          <p:cNvSpPr txBox="1"/>
          <p:nvPr/>
        </p:nvSpPr>
        <p:spPr>
          <a:xfrm>
            <a:off x="1356458" y="1961102"/>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sp>
        <p:nvSpPr>
          <p:cNvPr id="18" name="テキスト ボックス 17"/>
          <p:cNvSpPr txBox="1"/>
          <p:nvPr/>
        </p:nvSpPr>
        <p:spPr>
          <a:xfrm>
            <a:off x="1907704" y="1961102"/>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19" name="テキスト ボックス 18"/>
          <p:cNvSpPr txBox="1"/>
          <p:nvPr/>
        </p:nvSpPr>
        <p:spPr>
          <a:xfrm>
            <a:off x="3012642" y="196110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0" name="テキスト ボックス 19"/>
          <p:cNvSpPr txBox="1"/>
          <p:nvPr/>
        </p:nvSpPr>
        <p:spPr>
          <a:xfrm>
            <a:off x="3444690" y="1601062"/>
            <a:ext cx="263214" cy="276999"/>
          </a:xfrm>
          <a:prstGeom prst="rect">
            <a:avLst/>
          </a:prstGeom>
          <a:noFill/>
        </p:spPr>
        <p:txBody>
          <a:bodyPr wrap="none" rtlCol="0">
            <a:spAutoFit/>
          </a:bodyPr>
          <a:lstStyle/>
          <a:p>
            <a:r>
              <a:rPr lang="en-US" altLang="ja-JP" sz="1200" dirty="0">
                <a:solidFill>
                  <a:srgbClr val="FF0000"/>
                </a:solidFill>
              </a:rPr>
              <a:t>7</a:t>
            </a:r>
            <a:endParaRPr kumimoji="1" lang="ja-JP" altLang="en-US" sz="1200" dirty="0">
              <a:solidFill>
                <a:srgbClr val="FF0000"/>
              </a:solidFill>
            </a:endParaRPr>
          </a:p>
        </p:txBody>
      </p:sp>
      <p:sp>
        <p:nvSpPr>
          <p:cNvPr id="21" name="テキスト ボックス 20"/>
          <p:cNvSpPr txBox="1"/>
          <p:nvPr/>
        </p:nvSpPr>
        <p:spPr>
          <a:xfrm>
            <a:off x="3597090" y="1961102"/>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cxnSp>
        <p:nvCxnSpPr>
          <p:cNvPr id="3" name="直線コネクタ 2"/>
          <p:cNvCxnSpPr>
            <a:stCxn id="20" idx="1"/>
          </p:cNvCxnSpPr>
          <p:nvPr/>
        </p:nvCxnSpPr>
        <p:spPr>
          <a:xfrm flipH="1">
            <a:off x="3144249" y="1739562"/>
            <a:ext cx="300441" cy="7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21" idx="1"/>
          </p:cNvCxnSpPr>
          <p:nvPr/>
        </p:nvCxnSpPr>
        <p:spPr>
          <a:xfrm flipH="1">
            <a:off x="3353647" y="2099602"/>
            <a:ext cx="243443" cy="144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588706" y="2188159"/>
            <a:ext cx="263214" cy="276999"/>
          </a:xfrm>
          <a:prstGeom prst="rect">
            <a:avLst/>
          </a:prstGeom>
          <a:noFill/>
        </p:spPr>
        <p:txBody>
          <a:bodyPr wrap="none" rtlCol="0">
            <a:spAutoFit/>
          </a:bodyPr>
          <a:lstStyle/>
          <a:p>
            <a:r>
              <a:rPr lang="en-US" altLang="ja-JP" sz="1200" dirty="0">
                <a:solidFill>
                  <a:srgbClr val="FF0000"/>
                </a:solidFill>
              </a:rPr>
              <a:t>9</a:t>
            </a:r>
            <a:endParaRPr kumimoji="1" lang="ja-JP" altLang="en-US" sz="1200" dirty="0">
              <a:solidFill>
                <a:srgbClr val="FF0000"/>
              </a:solidFill>
            </a:endParaRPr>
          </a:p>
        </p:txBody>
      </p:sp>
      <p:sp>
        <p:nvSpPr>
          <p:cNvPr id="26" name="テキスト ボックス 25"/>
          <p:cNvSpPr txBox="1"/>
          <p:nvPr/>
        </p:nvSpPr>
        <p:spPr>
          <a:xfrm>
            <a:off x="3576297" y="2438152"/>
            <a:ext cx="341760" cy="276999"/>
          </a:xfrm>
          <a:prstGeom prst="rect">
            <a:avLst/>
          </a:prstGeom>
          <a:noFill/>
        </p:spPr>
        <p:txBody>
          <a:bodyPr wrap="none" rtlCol="0">
            <a:spAutoFit/>
          </a:bodyPr>
          <a:lstStyle/>
          <a:p>
            <a:r>
              <a:rPr lang="en-US" altLang="ja-JP" sz="1200" dirty="0">
                <a:solidFill>
                  <a:srgbClr val="FF0000"/>
                </a:solidFill>
              </a:rPr>
              <a:t>10</a:t>
            </a:r>
            <a:endParaRPr kumimoji="1" lang="ja-JP" altLang="en-US" sz="1200" dirty="0">
              <a:solidFill>
                <a:srgbClr val="FF0000"/>
              </a:solidFill>
            </a:endParaRPr>
          </a:p>
        </p:txBody>
      </p:sp>
      <p:sp>
        <p:nvSpPr>
          <p:cNvPr id="27" name="テキスト ボックス 26"/>
          <p:cNvSpPr txBox="1"/>
          <p:nvPr/>
        </p:nvSpPr>
        <p:spPr>
          <a:xfrm>
            <a:off x="3582168" y="2692215"/>
            <a:ext cx="341760" cy="276999"/>
          </a:xfrm>
          <a:prstGeom prst="rect">
            <a:avLst/>
          </a:prstGeom>
          <a:noFill/>
        </p:spPr>
        <p:txBody>
          <a:bodyPr wrap="none" rtlCol="0">
            <a:spAutoFit/>
          </a:bodyPr>
          <a:lstStyle/>
          <a:p>
            <a:r>
              <a:rPr lang="en-US" altLang="ja-JP" sz="1200" dirty="0">
                <a:solidFill>
                  <a:srgbClr val="FF0000"/>
                </a:solidFill>
              </a:rPr>
              <a:t>11</a:t>
            </a:r>
            <a:endParaRPr kumimoji="1" lang="ja-JP" altLang="en-US" sz="1200" dirty="0">
              <a:solidFill>
                <a:srgbClr val="FF0000"/>
              </a:solidFill>
            </a:endParaRPr>
          </a:p>
        </p:txBody>
      </p:sp>
      <p:cxnSp>
        <p:nvCxnSpPr>
          <p:cNvPr id="28" name="直線コネクタ 27"/>
          <p:cNvCxnSpPr>
            <a:stCxn id="25" idx="1"/>
          </p:cNvCxnSpPr>
          <p:nvPr/>
        </p:nvCxnSpPr>
        <p:spPr>
          <a:xfrm flipH="1">
            <a:off x="3360273" y="2326659"/>
            <a:ext cx="228433" cy="697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3339550" y="2512691"/>
            <a:ext cx="304798" cy="53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flipV="1">
            <a:off x="3379304" y="2645213"/>
            <a:ext cx="265044" cy="185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flipV="1">
            <a:off x="1475656" y="2321142"/>
            <a:ext cx="276166" cy="1170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619672" y="2393150"/>
            <a:ext cx="341760" cy="276999"/>
          </a:xfrm>
          <a:prstGeom prst="rect">
            <a:avLst/>
          </a:prstGeom>
          <a:noFill/>
        </p:spPr>
        <p:txBody>
          <a:bodyPr wrap="none" rtlCol="0">
            <a:spAutoFit/>
          </a:bodyPr>
          <a:lstStyle/>
          <a:p>
            <a:r>
              <a:rPr lang="en-US" altLang="ja-JP" sz="1200" dirty="0">
                <a:solidFill>
                  <a:srgbClr val="FF0000"/>
                </a:solidFill>
              </a:rPr>
              <a:t>12</a:t>
            </a:r>
            <a:endParaRPr kumimoji="1" lang="ja-JP" altLang="en-US" sz="1200" dirty="0">
              <a:solidFill>
                <a:srgbClr val="FF0000"/>
              </a:solidFill>
            </a:endParaRPr>
          </a:p>
        </p:txBody>
      </p:sp>
      <p:sp>
        <p:nvSpPr>
          <p:cNvPr id="41" name="テキスト ボックス 40"/>
          <p:cNvSpPr txBox="1"/>
          <p:nvPr/>
        </p:nvSpPr>
        <p:spPr>
          <a:xfrm>
            <a:off x="2339752" y="2393150"/>
            <a:ext cx="341760" cy="276999"/>
          </a:xfrm>
          <a:prstGeom prst="rect">
            <a:avLst/>
          </a:prstGeom>
          <a:noFill/>
        </p:spPr>
        <p:txBody>
          <a:bodyPr wrap="none" rtlCol="0">
            <a:spAutoFit/>
          </a:bodyPr>
          <a:lstStyle/>
          <a:p>
            <a:r>
              <a:rPr lang="en-US" altLang="ja-JP" sz="1200" dirty="0">
                <a:solidFill>
                  <a:srgbClr val="FF0000"/>
                </a:solidFill>
              </a:rPr>
              <a:t>13</a:t>
            </a:r>
            <a:endParaRPr kumimoji="1" lang="ja-JP" altLang="en-US" sz="1200" dirty="0">
              <a:solidFill>
                <a:srgbClr val="FF0000"/>
              </a:solidFill>
            </a:endParaRPr>
          </a:p>
        </p:txBody>
      </p:sp>
      <p:cxnSp>
        <p:nvCxnSpPr>
          <p:cNvPr id="42" name="直線コネクタ 41"/>
          <p:cNvCxnSpPr/>
          <p:nvPr/>
        </p:nvCxnSpPr>
        <p:spPr>
          <a:xfrm flipH="1" flipV="1">
            <a:off x="2330422" y="2301263"/>
            <a:ext cx="134482" cy="184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395536" y="2348880"/>
            <a:ext cx="341760" cy="276999"/>
          </a:xfrm>
          <a:prstGeom prst="rect">
            <a:avLst/>
          </a:prstGeom>
          <a:noFill/>
        </p:spPr>
        <p:txBody>
          <a:bodyPr wrap="none" rtlCol="0">
            <a:spAutoFit/>
          </a:bodyPr>
          <a:lstStyle/>
          <a:p>
            <a:r>
              <a:rPr lang="en-US" altLang="ja-JP" sz="1200" dirty="0">
                <a:solidFill>
                  <a:srgbClr val="FF0000"/>
                </a:solidFill>
              </a:rPr>
              <a:t>14</a:t>
            </a:r>
            <a:endParaRPr kumimoji="1" lang="ja-JP" altLang="en-US" sz="1200" dirty="0">
              <a:solidFill>
                <a:srgbClr val="FF0000"/>
              </a:solidFill>
            </a:endParaRPr>
          </a:p>
        </p:txBody>
      </p:sp>
      <p:sp>
        <p:nvSpPr>
          <p:cNvPr id="45" name="テキスト ボックス 44"/>
          <p:cNvSpPr txBox="1"/>
          <p:nvPr/>
        </p:nvSpPr>
        <p:spPr>
          <a:xfrm>
            <a:off x="395536" y="2518749"/>
            <a:ext cx="341760" cy="276999"/>
          </a:xfrm>
          <a:prstGeom prst="rect">
            <a:avLst/>
          </a:prstGeom>
          <a:noFill/>
        </p:spPr>
        <p:txBody>
          <a:bodyPr wrap="none" rtlCol="0">
            <a:spAutoFit/>
          </a:bodyPr>
          <a:lstStyle/>
          <a:p>
            <a:r>
              <a:rPr lang="en-US" altLang="ja-JP" sz="1200" dirty="0">
                <a:solidFill>
                  <a:srgbClr val="FF0000"/>
                </a:solidFill>
              </a:rPr>
              <a:t>15</a:t>
            </a:r>
            <a:endParaRPr kumimoji="1" lang="ja-JP" altLang="en-US" sz="1200" dirty="0">
              <a:solidFill>
                <a:srgbClr val="FF0000"/>
              </a:solidFill>
            </a:endParaRPr>
          </a:p>
        </p:txBody>
      </p:sp>
      <p:cxnSp>
        <p:nvCxnSpPr>
          <p:cNvPr id="46" name="直線コネクタ 45"/>
          <p:cNvCxnSpPr/>
          <p:nvPr/>
        </p:nvCxnSpPr>
        <p:spPr>
          <a:xfrm flipV="1">
            <a:off x="702365" y="2448888"/>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2731" y="2614540"/>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9" name="表 48"/>
          <p:cNvGraphicFramePr>
            <a:graphicFrameLocks noGrp="1"/>
          </p:cNvGraphicFramePr>
          <p:nvPr>
            <p:extLst>
              <p:ext uri="{D42A27DB-BD31-4B8C-83A1-F6EECF244321}">
                <p14:modId xmlns:p14="http://schemas.microsoft.com/office/powerpoint/2010/main" val="3283871870"/>
              </p:ext>
            </p:extLst>
          </p:nvPr>
        </p:nvGraphicFramePr>
        <p:xfrm>
          <a:off x="107504" y="2996952"/>
          <a:ext cx="9036496" cy="385714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71993">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87974">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現在選択中の画像メモリの表示画像の濃度ヒストグラムを表示する</a:t>
                      </a:r>
                      <a:endParaRPr kumimoji="1" lang="en-US" altLang="ja-JP" sz="1200" dirty="0"/>
                    </a:p>
                    <a:p>
                      <a:r>
                        <a:rPr kumimoji="1" lang="en-US" altLang="ja-JP" sz="1200" dirty="0"/>
                        <a:t>RGB</a:t>
                      </a:r>
                      <a:r>
                        <a:rPr kumimoji="1" lang="ja-JP" altLang="en-US" sz="1200" dirty="0"/>
                        <a:t>カラー表示の場合は以下の式で求めた濃度のヒストグラムを表示する</a:t>
                      </a:r>
                      <a:endParaRPr kumimoji="1" lang="en-US" altLang="ja-JP" sz="1200" dirty="0"/>
                    </a:p>
                    <a:p>
                      <a:r>
                        <a:rPr kumimoji="1" lang="ja-JP" altLang="en-US" sz="1200" dirty="0"/>
                        <a:t>　　　　　　 </a:t>
                      </a:r>
                      <a:r>
                        <a:rPr kumimoji="1" lang="en-US" altLang="ja-JP" sz="1200" dirty="0"/>
                        <a:t>I = 2.99*R + 5.87*G+1.14*B</a:t>
                      </a:r>
                    </a:p>
                    <a:p>
                      <a:r>
                        <a:rPr kumimoji="1" lang="ja-JP" altLang="en-US" sz="1200" dirty="0"/>
                        <a:t>作業領域使用時は、作業領域内部のデータ値のみでヒストグラムを作る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のデータ値のみでヒストグラムを作る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993">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ﾋｽﾄｸﾞﾗﾑ表示度数最大値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値を変更するとヒストグラムが再描画される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993">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表示する画像ﾃﾞｰﾀ最小値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値を変更すると「表示する画像ﾃﾞｰﾀ中央値」と「表示する画像ﾃﾞｰﾀ幅」が連動して変わり、</a:t>
                      </a:r>
                      <a:endParaRPr kumimoji="1" lang="en-US" altLang="ja-JP" sz="1200" dirty="0"/>
                    </a:p>
                    <a:p>
                      <a:r>
                        <a:rPr kumimoji="1" lang="ja-JP" altLang="en-US" sz="1200" dirty="0"/>
                        <a:t>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993">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993">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表示する画像ﾃﾞｰﾀ中央値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値を変更すると「表示する画像ﾃﾞｰﾀ最大値」と「表示する画像ﾃﾞｰﾀ最小値」が連動して変わり、画像が再表示される。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993">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99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設定反映ボタン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a:t>
                      </a:r>
                      <a:r>
                        <a:rPr kumimoji="1" lang="en-US" altLang="ja-JP" sz="1200" dirty="0"/>
                        <a:t>6</a:t>
                      </a:r>
                      <a:r>
                        <a:rPr kumimoji="1" lang="ja-JP" altLang="en-US" sz="1200" dirty="0"/>
                        <a:t>の設定を反映して画像再表示される。ヒストグラムも再描画される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9543">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min-max</a:t>
                      </a:r>
                      <a:r>
                        <a:rPr kumimoji="1" lang="ja-JP" altLang="en-US" sz="1200" dirty="0"/>
                        <a:t>に設定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画像ﾃﾞｰﾀの最大／最小値を求め、この値で表示範囲を設定し、画像再表示。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3987">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表示範囲を標準偏差で設定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画像ﾃﾞｰﾀの平均と標準偏差を求め、以下の式で最大／最小を設定し、画像再表示。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　最大値：平均</a:t>
                      </a:r>
                      <a:r>
                        <a:rPr kumimoji="1" lang="en-US" altLang="ja-JP" sz="1200" dirty="0"/>
                        <a:t>+</a:t>
                      </a:r>
                      <a:r>
                        <a:rPr kumimoji="1" lang="ja-JP" altLang="en-US" sz="1200" dirty="0"/>
                        <a:t>標準偏差</a:t>
                      </a:r>
                      <a:r>
                        <a:rPr kumimoji="1" lang="en-US" altLang="ja-JP" sz="1200" dirty="0"/>
                        <a:t>×2</a:t>
                      </a:r>
                      <a:r>
                        <a:rPr kumimoji="1" lang="ja-JP" altLang="en-US" sz="1200" dirty="0"/>
                        <a:t>　　　最小値：平均</a:t>
                      </a:r>
                      <a:r>
                        <a:rPr kumimoji="1" lang="en-US" altLang="ja-JP" sz="1200" dirty="0"/>
                        <a:t>-</a:t>
                      </a:r>
                      <a:r>
                        <a:rPr kumimoji="1" lang="ja-JP" altLang="en-US" sz="1200" dirty="0"/>
                        <a:t>標準偏差</a:t>
                      </a:r>
                      <a:r>
                        <a:rPr kumimoji="1" lang="en-US" altLang="ja-JP" sz="1200" dirty="0"/>
                        <a:t>×2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993">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0-256</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0 </a:t>
                      </a:r>
                      <a:r>
                        <a:rPr kumimoji="1" lang="ja-JP" altLang="en-US" sz="1200" dirty="0"/>
                        <a:t>／</a:t>
                      </a:r>
                      <a:r>
                        <a:rPr kumimoji="1" lang="en-US" altLang="ja-JP" sz="1200" dirty="0"/>
                        <a:t>256</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993">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-π –</a:t>
                      </a:r>
                      <a:r>
                        <a:rPr kumimoji="1" lang="en-US" altLang="ja-JP" sz="1200" baseline="0" dirty="0"/>
                        <a:t> π</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3.141592 </a:t>
                      </a:r>
                      <a:r>
                        <a:rPr kumimoji="1" lang="ja-JP" altLang="en-US" sz="1200" dirty="0"/>
                        <a:t>／</a:t>
                      </a:r>
                      <a:r>
                        <a:rPr kumimoji="1" lang="en-US" altLang="ja-JP" sz="1200" dirty="0"/>
                        <a:t>-3.141592</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993">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作業領域使用</a:t>
                      </a:r>
                      <a:r>
                        <a:rPr kumimoji="1" lang="en-US" altLang="ja-JP" sz="1200" dirty="0"/>
                        <a:t>ON</a:t>
                      </a:r>
                      <a:r>
                        <a:rPr kumimoji="1" lang="ja-JP" altLang="en-US" sz="1200" dirty="0"/>
                        <a:t>状態では、作業領域内部のデータ値のみで計算する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の画素のデータ値のみで計算する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1993">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画像ﾃﾞｰﾀの標準偏差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1993">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濃度値の範囲</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ﾋｽﾄｸﾞﾗﾑ上でマウスを移動すると、ﾏｳｽでポイントした濃度値の範囲および度数が表示される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71993">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濃度値の度数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0" name="テキスト ボックス 49"/>
          <p:cNvSpPr txBox="1"/>
          <p:nvPr/>
        </p:nvSpPr>
        <p:spPr>
          <a:xfrm>
            <a:off x="35496" y="2780928"/>
            <a:ext cx="1380506" cy="276999"/>
          </a:xfrm>
          <a:prstGeom prst="rect">
            <a:avLst/>
          </a:prstGeom>
          <a:noFill/>
        </p:spPr>
        <p:txBody>
          <a:bodyPr wrap="none" rtlCol="0">
            <a:spAutoFit/>
          </a:bodyPr>
          <a:lstStyle/>
          <a:p>
            <a:r>
              <a:rPr kumimoji="1" lang="ja-JP" altLang="en-US" sz="1200" b="1" dirty="0"/>
              <a:t>各部の名称と役割</a:t>
            </a:r>
          </a:p>
        </p:txBody>
      </p:sp>
      <p:sp>
        <p:nvSpPr>
          <p:cNvPr id="36" name="テキスト ボックス 35"/>
          <p:cNvSpPr txBox="1"/>
          <p:nvPr/>
        </p:nvSpPr>
        <p:spPr>
          <a:xfrm>
            <a:off x="4355976" y="477911"/>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画像データのヒストグラムを表示するウィンドウ</a:t>
            </a:r>
            <a:endParaRPr lang="en-US" altLang="ja-JP" sz="1200" dirty="0"/>
          </a:p>
          <a:p>
            <a:r>
              <a:rPr lang="ja-JP" altLang="en-US" sz="1200" dirty="0"/>
              <a:t>表示画像のコントラスト調整をおこなう</a:t>
            </a:r>
            <a:endParaRPr lang="en-US" altLang="ja-JP" sz="1200" dirty="0"/>
          </a:p>
        </p:txBody>
      </p:sp>
      <p:sp>
        <p:nvSpPr>
          <p:cNvPr id="37" name="テキスト ボックス 36"/>
          <p:cNvSpPr txBox="1"/>
          <p:nvPr/>
        </p:nvSpPr>
        <p:spPr>
          <a:xfrm>
            <a:off x="6228184" y="1196752"/>
            <a:ext cx="2808312" cy="577081"/>
          </a:xfrm>
          <a:prstGeom prst="rect">
            <a:avLst/>
          </a:prstGeom>
          <a:noFill/>
        </p:spPr>
        <p:txBody>
          <a:bodyPr wrap="square" rtlCol="0">
            <a:spAutoFit/>
          </a:bodyPr>
          <a:lstStyle/>
          <a:p>
            <a:r>
              <a:rPr lang="ja-JP" altLang="en-US" sz="1050" dirty="0"/>
              <a:t>ヒストグラム上でマウス右ボタンでドラッグすると、ドラッグされた範囲のヒストグラムが反転表示され、</a:t>
            </a:r>
            <a:r>
              <a:rPr kumimoji="1" lang="ja-JP" altLang="en-US" sz="1050" dirty="0"/>
              <a:t>表示する明度範囲を設定できる</a:t>
            </a:r>
          </a:p>
        </p:txBody>
      </p:sp>
      <p:pic>
        <p:nvPicPr>
          <p:cNvPr id="1026" name="Picture 2"/>
          <p:cNvPicPr>
            <a:picLocks noChangeAspect="1" noChangeArrowheads="1"/>
          </p:cNvPicPr>
          <p:nvPr/>
        </p:nvPicPr>
        <p:blipFill>
          <a:blip r:embed="rId3" cstate="print"/>
          <a:srcRect/>
          <a:stretch>
            <a:fillRect/>
          </a:stretch>
        </p:blipFill>
        <p:spPr bwMode="auto">
          <a:xfrm>
            <a:off x="4932040" y="1052736"/>
            <a:ext cx="1296144" cy="100917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932040" y="2076078"/>
            <a:ext cx="1609725" cy="704850"/>
          </a:xfrm>
          <a:prstGeom prst="rect">
            <a:avLst/>
          </a:prstGeom>
          <a:noFill/>
          <a:ln w="9525">
            <a:noFill/>
            <a:miter lim="800000"/>
            <a:headEnd/>
            <a:tailEnd/>
          </a:ln>
        </p:spPr>
      </p:pic>
      <p:sp>
        <p:nvSpPr>
          <p:cNvPr id="43" name="正方形/長方形 42"/>
          <p:cNvSpPr/>
          <p:nvPr/>
        </p:nvSpPr>
        <p:spPr>
          <a:xfrm>
            <a:off x="4860032" y="980728"/>
            <a:ext cx="4104456" cy="1944216"/>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372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図 2053">
            <a:extLst>
              <a:ext uri="{FF2B5EF4-FFF2-40B4-BE49-F238E27FC236}">
                <a16:creationId xmlns:a16="http://schemas.microsoft.com/office/drawing/2014/main" id="{4BFDC6A0-2356-4EAC-A084-08C71C7ACF55}"/>
              </a:ext>
            </a:extLst>
          </p:cNvPr>
          <p:cNvPicPr>
            <a:picLocks noChangeAspect="1"/>
          </p:cNvPicPr>
          <p:nvPr/>
        </p:nvPicPr>
        <p:blipFill>
          <a:blip r:embed="rId2"/>
          <a:stretch>
            <a:fillRect/>
          </a:stretch>
        </p:blipFill>
        <p:spPr>
          <a:xfrm>
            <a:off x="525392" y="414114"/>
            <a:ext cx="2823674" cy="2269024"/>
          </a:xfrm>
          <a:prstGeom prst="rect">
            <a:avLst/>
          </a:prstGeom>
        </p:spPr>
      </p:pic>
      <p:sp>
        <p:nvSpPr>
          <p:cNvPr id="4" name="テキスト ボックス 3"/>
          <p:cNvSpPr txBox="1"/>
          <p:nvPr/>
        </p:nvSpPr>
        <p:spPr>
          <a:xfrm>
            <a:off x="3203848" y="15007"/>
            <a:ext cx="2271776" cy="461665"/>
          </a:xfrm>
          <a:prstGeom prst="rect">
            <a:avLst/>
          </a:prstGeom>
          <a:noFill/>
        </p:spPr>
        <p:txBody>
          <a:bodyPr wrap="none" rtlCol="0">
            <a:spAutoFit/>
          </a:bodyPr>
          <a:lstStyle/>
          <a:p>
            <a:r>
              <a:rPr kumimoji="1" lang="ja-JP" altLang="en-US" sz="2400" dirty="0"/>
              <a:t>マークウィンドウ</a:t>
            </a:r>
          </a:p>
        </p:txBody>
      </p:sp>
      <p:graphicFrame>
        <p:nvGraphicFramePr>
          <p:cNvPr id="5" name="表 4"/>
          <p:cNvGraphicFramePr>
            <a:graphicFrameLocks noGrp="1"/>
          </p:cNvGraphicFramePr>
          <p:nvPr>
            <p:extLst>
              <p:ext uri="{D42A27DB-BD31-4B8C-83A1-F6EECF244321}">
                <p14:modId xmlns:p14="http://schemas.microsoft.com/office/powerpoint/2010/main" val="2996394238"/>
              </p:ext>
            </p:extLst>
          </p:nvPr>
        </p:nvGraphicFramePr>
        <p:xfrm>
          <a:off x="107504" y="2985919"/>
          <a:ext cx="9036496" cy="228559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39609">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リストビュー</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現在選択中の画像メモリのマークの情報一覧を表示する。各フィールドの意味は以下のとおり</a:t>
                      </a:r>
                      <a:endParaRPr kumimoji="1" lang="en-US" altLang="ja-JP" sz="1100" dirty="0"/>
                    </a:p>
                    <a:p>
                      <a:r>
                        <a:rPr kumimoji="1" lang="ja-JP" altLang="en-US" sz="1100" dirty="0"/>
                        <a:t>　</a:t>
                      </a:r>
                      <a:r>
                        <a:rPr kumimoji="1" lang="en-US" altLang="ja-JP" sz="1100" dirty="0"/>
                        <a:t>ID</a:t>
                      </a:r>
                      <a:r>
                        <a:rPr kumimoji="1" lang="ja-JP" altLang="en-US" sz="1100" dirty="0"/>
                        <a:t>：     マーク</a:t>
                      </a:r>
                      <a:r>
                        <a:rPr kumimoji="1" lang="en-US" altLang="ja-JP" sz="1100" dirty="0"/>
                        <a:t>ID</a:t>
                      </a:r>
                    </a:p>
                    <a:p>
                      <a:r>
                        <a:rPr kumimoji="1" lang="ja-JP" altLang="en-US" sz="1100" dirty="0"/>
                        <a:t>　</a:t>
                      </a:r>
                      <a:r>
                        <a:rPr kumimoji="1" lang="en-US" altLang="ja-JP" sz="1100" dirty="0"/>
                        <a:t>Type</a:t>
                      </a:r>
                      <a:r>
                        <a:rPr kumimoji="1" lang="ja-JP" altLang="en-US" sz="1100" dirty="0"/>
                        <a:t>： マークの種類。</a:t>
                      </a:r>
                      <a:r>
                        <a:rPr kumimoji="1" lang="en-US" altLang="ja-JP" sz="1100" dirty="0"/>
                        <a:t>P(</a:t>
                      </a:r>
                      <a:r>
                        <a:rPr kumimoji="1" lang="ja-JP" altLang="en-US" sz="1100" dirty="0"/>
                        <a:t>点</a:t>
                      </a:r>
                      <a:r>
                        <a:rPr kumimoji="1" lang="en-US" altLang="ja-JP" sz="1100" dirty="0"/>
                        <a:t>)</a:t>
                      </a:r>
                      <a:r>
                        <a:rPr kumimoji="1" lang="ja-JP" altLang="en-US" sz="1100" dirty="0"/>
                        <a:t>または</a:t>
                      </a:r>
                      <a:r>
                        <a:rPr kumimoji="1" lang="en-US" altLang="ja-JP" sz="1100" dirty="0"/>
                        <a:t>L(</a:t>
                      </a:r>
                      <a:r>
                        <a:rPr kumimoji="1" lang="ja-JP" altLang="en-US" sz="1100" dirty="0"/>
                        <a:t>線</a:t>
                      </a:r>
                      <a:r>
                        <a:rPr kumimoji="1" lang="en-US" altLang="ja-JP" sz="1100" dirty="0"/>
                        <a:t>)</a:t>
                      </a:r>
                    </a:p>
                    <a:p>
                      <a:r>
                        <a:rPr kumimoji="1" lang="ja-JP" altLang="en-US" sz="1100" dirty="0"/>
                        <a:t>　</a:t>
                      </a:r>
                      <a:r>
                        <a:rPr kumimoji="1" lang="en-US" altLang="ja-JP" sz="1100" dirty="0"/>
                        <a:t>x, y:</a:t>
                      </a:r>
                      <a:r>
                        <a:rPr kumimoji="1" lang="ja-JP" altLang="en-US" sz="1100" dirty="0"/>
                        <a:t>　　点マークの座標、または線マークの始点</a:t>
                      </a:r>
                      <a:endParaRPr kumimoji="1" lang="en-US" altLang="ja-JP" sz="1100" dirty="0"/>
                    </a:p>
                    <a:p>
                      <a:r>
                        <a:rPr kumimoji="1" lang="en-US" altLang="ja-JP" sz="1100" dirty="0"/>
                        <a:t>   x2,y2:</a:t>
                      </a:r>
                      <a:r>
                        <a:rPr kumimoji="1" lang="ja-JP" altLang="en-US" sz="1100" dirty="0"/>
                        <a:t>　線マークの終点</a:t>
                      </a:r>
                      <a:endParaRPr kumimoji="1" lang="en-US" altLang="ja-JP" sz="1100" dirty="0"/>
                    </a:p>
                    <a:p>
                      <a:r>
                        <a:rPr kumimoji="1" lang="en-US" altLang="ja-JP" sz="1100" dirty="0"/>
                        <a:t>   </a:t>
                      </a:r>
                      <a:r>
                        <a:rPr kumimoji="1" lang="en-US" altLang="ja-JP" sz="1100" dirty="0" err="1"/>
                        <a:t>pt.val</a:t>
                      </a:r>
                      <a:r>
                        <a:rPr kumimoji="1" lang="ja-JP" altLang="en-US" sz="1100" dirty="0"/>
                        <a:t>　点マークの座標のデータ値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点マークを追加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にするとメインウィンドウを左クリック時に点マークが追加される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6111"/>
                  </a:ext>
                </a:extLst>
              </a:tr>
              <a:tr h="18288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線マークを追加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にするとメインウィンドウを左クリック時に線マークが追加される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669540"/>
                  </a:ext>
                </a:extLst>
              </a:tr>
              <a:tr h="182880">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マークを全削除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すべてのマークを削除する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57996"/>
                  </a:ext>
                </a:extLst>
              </a:tr>
              <a:tr h="182473">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マーク番号表示</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にするとメインウィンドウ上にマーク番号を表示する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マークを編集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マークの座標と属性の値を編集できる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テキスト ボックス 5"/>
          <p:cNvSpPr txBox="1"/>
          <p:nvPr/>
        </p:nvSpPr>
        <p:spPr>
          <a:xfrm>
            <a:off x="35496" y="2708920"/>
            <a:ext cx="1380506" cy="276999"/>
          </a:xfrm>
          <a:prstGeom prst="rect">
            <a:avLst/>
          </a:prstGeom>
          <a:noFill/>
        </p:spPr>
        <p:txBody>
          <a:bodyPr wrap="none" rtlCol="0">
            <a:spAutoFit/>
          </a:bodyPr>
          <a:lstStyle/>
          <a:p>
            <a:r>
              <a:rPr kumimoji="1" lang="ja-JP" altLang="en-US" sz="1200" b="1" dirty="0"/>
              <a:t>各部の名称と役割</a:t>
            </a:r>
          </a:p>
        </p:txBody>
      </p:sp>
      <p:sp>
        <p:nvSpPr>
          <p:cNvPr id="7" name="正方形/長方形 6"/>
          <p:cNvSpPr/>
          <p:nvPr/>
        </p:nvSpPr>
        <p:spPr>
          <a:xfrm>
            <a:off x="546907" y="1050663"/>
            <a:ext cx="2802160" cy="1329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75496" y="1438358"/>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703" y="4535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0" name="テキスト ボックス 9"/>
          <p:cNvSpPr txBox="1"/>
          <p:nvPr/>
        </p:nvSpPr>
        <p:spPr>
          <a:xfrm>
            <a:off x="-17275" y="54250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2" name="テキスト ボックス 1"/>
          <p:cNvSpPr txBox="1"/>
          <p:nvPr/>
        </p:nvSpPr>
        <p:spPr>
          <a:xfrm>
            <a:off x="4572000" y="2218067"/>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点</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cxnSp>
        <p:nvCxnSpPr>
          <p:cNvPr id="16" name="直線コネクタ 15"/>
          <p:cNvCxnSpPr/>
          <p:nvPr/>
        </p:nvCxnSpPr>
        <p:spPr>
          <a:xfrm>
            <a:off x="203436" y="697320"/>
            <a:ext cx="386048" cy="1929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355976" y="477911"/>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画像データのマーク情報を表示するウィンドウ</a:t>
            </a:r>
            <a:endParaRPr lang="en-US" altLang="ja-JP" sz="1200" dirty="0"/>
          </a:p>
        </p:txBody>
      </p:sp>
      <p:graphicFrame>
        <p:nvGraphicFramePr>
          <p:cNvPr id="14" name="表 13"/>
          <p:cNvGraphicFramePr>
            <a:graphicFrameLocks noGrp="1"/>
          </p:cNvGraphicFramePr>
          <p:nvPr>
            <p:extLst>
              <p:ext uri="{D42A27DB-BD31-4B8C-83A1-F6EECF244321}">
                <p14:modId xmlns:p14="http://schemas.microsoft.com/office/powerpoint/2010/main" val="74223682"/>
              </p:ext>
            </p:extLst>
          </p:nvPr>
        </p:nvGraphicFramePr>
        <p:xfrm>
          <a:off x="95829" y="5624656"/>
          <a:ext cx="8712968" cy="1188720"/>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マークリスト上で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このときメインウィンドウ上で対応するマークが赤の十字カーソルで表示される。このとき、「クリック座標に固定」がＯＮになっていれば、選択マークの座標の画像データ値を表示する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現在選択中の画像メモリが空ではない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マークリストのアイテムインデックスをクリック（マウス左ボタン）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リスト要素のタイトル部分（</a:t>
                      </a:r>
                      <a:r>
                        <a:rPr kumimoji="1" lang="en-US" altLang="ja-JP" sz="1100" dirty="0" err="1"/>
                        <a:t>x,y,value</a:t>
                      </a:r>
                      <a:r>
                        <a:rPr kumimoji="1" lang="en-US" altLang="ja-JP" sz="1100" dirty="0"/>
                        <a:t>,….</a:t>
                      </a:r>
                      <a:r>
                        <a:rPr kumimoji="1" lang="ja-JP" altLang="en-US" sz="1100" dirty="0"/>
                        <a:t>）をクリックすると、該当要素の降順／昇順にてリストをソートする。昇順／降順は、クリックの度に切り替わる。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95829" y="5360423"/>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 name="角丸四角形 2"/>
          <p:cNvSpPr/>
          <p:nvPr/>
        </p:nvSpPr>
        <p:spPr>
          <a:xfrm>
            <a:off x="559952" y="1260117"/>
            <a:ext cx="2789114" cy="128329"/>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3253240" y="1320817"/>
            <a:ext cx="576064" cy="272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418866" y="1548626"/>
            <a:ext cx="1297150" cy="246221"/>
          </a:xfrm>
          <a:prstGeom prst="rect">
            <a:avLst/>
          </a:prstGeom>
          <a:noFill/>
        </p:spPr>
        <p:txBody>
          <a:bodyPr wrap="none" rtlCol="0">
            <a:spAutoFit/>
          </a:bodyPr>
          <a:lstStyle/>
          <a:p>
            <a:r>
              <a:rPr lang="ja-JP" altLang="en-US" sz="1000" dirty="0">
                <a:solidFill>
                  <a:srgbClr val="FFC000"/>
                </a:solidFill>
              </a:rPr>
              <a:t>アイテムインデックス</a:t>
            </a:r>
            <a:endParaRPr lang="en-US" altLang="ja-JP" sz="1000" dirty="0">
              <a:solidFill>
                <a:srgbClr val="FFC000"/>
              </a:solidFill>
            </a:endParaRPr>
          </a:p>
        </p:txBody>
      </p:sp>
      <p:cxnSp>
        <p:nvCxnSpPr>
          <p:cNvPr id="22" name="直線コネクタ 21"/>
          <p:cNvCxnSpPr>
            <a:cxnSpLocks/>
          </p:cNvCxnSpPr>
          <p:nvPr/>
        </p:nvCxnSpPr>
        <p:spPr>
          <a:xfrm flipH="1">
            <a:off x="956328" y="274406"/>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219011" y="4937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7" name="テキスト ボックス 26"/>
          <p:cNvSpPr txBox="1"/>
          <p:nvPr/>
        </p:nvSpPr>
        <p:spPr>
          <a:xfrm>
            <a:off x="1459152" y="41418"/>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DA5D79A7-61F4-4B82-BAC5-659FE794F119}"/>
              </a:ext>
            </a:extLst>
          </p:cNvPr>
          <p:cNvCxnSpPr>
            <a:cxnSpLocks/>
          </p:cNvCxnSpPr>
          <p:nvPr/>
        </p:nvCxnSpPr>
        <p:spPr>
          <a:xfrm flipH="1">
            <a:off x="1167100" y="27950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64A2D87-8CE8-44BE-9E98-6E3B9E411EC4}"/>
              </a:ext>
            </a:extLst>
          </p:cNvPr>
          <p:cNvCxnSpPr>
            <a:cxnSpLocks/>
          </p:cNvCxnSpPr>
          <p:nvPr/>
        </p:nvCxnSpPr>
        <p:spPr>
          <a:xfrm flipH="1">
            <a:off x="1413850" y="270553"/>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095C27C-19A2-4846-8775-6A2B053430CB}"/>
              </a:ext>
            </a:extLst>
          </p:cNvPr>
          <p:cNvCxnSpPr>
            <a:cxnSpLocks/>
          </p:cNvCxnSpPr>
          <p:nvPr/>
        </p:nvCxnSpPr>
        <p:spPr>
          <a:xfrm flipH="1">
            <a:off x="1655777" y="275158"/>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29E153CA-0A12-4DCE-884C-15151169DCAB}"/>
              </a:ext>
            </a:extLst>
          </p:cNvPr>
          <p:cNvSpPr txBox="1"/>
          <p:nvPr/>
        </p:nvSpPr>
        <p:spPr>
          <a:xfrm>
            <a:off x="1701148" y="45794"/>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37" name="直線コネクタ 36">
            <a:extLst>
              <a:ext uri="{FF2B5EF4-FFF2-40B4-BE49-F238E27FC236}">
                <a16:creationId xmlns:a16="http://schemas.microsoft.com/office/drawing/2014/main" id="{4DB9BBCC-23A8-457C-8C00-7E32AD1D034E}"/>
              </a:ext>
            </a:extLst>
          </p:cNvPr>
          <p:cNvCxnSpPr>
            <a:cxnSpLocks/>
          </p:cNvCxnSpPr>
          <p:nvPr/>
        </p:nvCxnSpPr>
        <p:spPr>
          <a:xfrm flipH="1">
            <a:off x="1902091" y="27774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F1DD3A0-0C70-45DA-8B52-EF748DFF1DE1}"/>
              </a:ext>
            </a:extLst>
          </p:cNvPr>
          <p:cNvSpPr txBox="1"/>
          <p:nvPr/>
        </p:nvSpPr>
        <p:spPr>
          <a:xfrm>
            <a:off x="1959081" y="414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pic>
        <p:nvPicPr>
          <p:cNvPr id="2058" name="図 2057">
            <a:extLst>
              <a:ext uri="{FF2B5EF4-FFF2-40B4-BE49-F238E27FC236}">
                <a16:creationId xmlns:a16="http://schemas.microsoft.com/office/drawing/2014/main" id="{FBB14D51-9BD4-4B92-A79C-AE7CFFE3863D}"/>
              </a:ext>
            </a:extLst>
          </p:cNvPr>
          <p:cNvPicPr>
            <a:picLocks noChangeAspect="1"/>
          </p:cNvPicPr>
          <p:nvPr/>
        </p:nvPicPr>
        <p:blipFill>
          <a:blip r:embed="rId3"/>
          <a:stretch>
            <a:fillRect/>
          </a:stretch>
        </p:blipFill>
        <p:spPr>
          <a:xfrm>
            <a:off x="4822911" y="838734"/>
            <a:ext cx="1800728" cy="1350546"/>
          </a:xfrm>
          <a:prstGeom prst="rect">
            <a:avLst/>
          </a:prstGeom>
        </p:spPr>
      </p:pic>
      <p:pic>
        <p:nvPicPr>
          <p:cNvPr id="2060" name="図 2059">
            <a:extLst>
              <a:ext uri="{FF2B5EF4-FFF2-40B4-BE49-F238E27FC236}">
                <a16:creationId xmlns:a16="http://schemas.microsoft.com/office/drawing/2014/main" id="{888E1F3D-D31F-4397-8F59-D443901FA627}"/>
              </a:ext>
            </a:extLst>
          </p:cNvPr>
          <p:cNvPicPr>
            <a:picLocks noChangeAspect="1"/>
          </p:cNvPicPr>
          <p:nvPr/>
        </p:nvPicPr>
        <p:blipFill>
          <a:blip r:embed="rId4"/>
          <a:stretch>
            <a:fillRect/>
          </a:stretch>
        </p:blipFill>
        <p:spPr>
          <a:xfrm>
            <a:off x="7055857" y="838734"/>
            <a:ext cx="1800728" cy="1350546"/>
          </a:xfrm>
          <a:prstGeom prst="rect">
            <a:avLst/>
          </a:prstGeom>
        </p:spPr>
      </p:pic>
      <p:sp>
        <p:nvSpPr>
          <p:cNvPr id="53" name="テキスト ボックス 52">
            <a:extLst>
              <a:ext uri="{FF2B5EF4-FFF2-40B4-BE49-F238E27FC236}">
                <a16:creationId xmlns:a16="http://schemas.microsoft.com/office/drawing/2014/main" id="{96A82887-4D9B-4538-8819-721B1BBD77C4}"/>
              </a:ext>
            </a:extLst>
          </p:cNvPr>
          <p:cNvSpPr txBox="1"/>
          <p:nvPr/>
        </p:nvSpPr>
        <p:spPr>
          <a:xfrm>
            <a:off x="6854797" y="2203520"/>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線</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spTree>
    <p:extLst>
      <p:ext uri="{BB962C8B-B14F-4D97-AF65-F5344CB8AC3E}">
        <p14:creationId xmlns:p14="http://schemas.microsoft.com/office/powerpoint/2010/main" val="83792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03C2DEC-EFBC-43D0-BEE3-B2677370B6C9}"/>
              </a:ext>
            </a:extLst>
          </p:cNvPr>
          <p:cNvPicPr>
            <a:picLocks noChangeAspect="1"/>
          </p:cNvPicPr>
          <p:nvPr/>
        </p:nvPicPr>
        <p:blipFill>
          <a:blip r:embed="rId2"/>
          <a:stretch>
            <a:fillRect/>
          </a:stretch>
        </p:blipFill>
        <p:spPr>
          <a:xfrm>
            <a:off x="647352" y="259487"/>
            <a:ext cx="2159703" cy="212067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作業領域ウィンドウ</a:t>
            </a:r>
          </a:p>
        </p:txBody>
      </p:sp>
      <p:graphicFrame>
        <p:nvGraphicFramePr>
          <p:cNvPr id="3" name="表 2"/>
          <p:cNvGraphicFramePr>
            <a:graphicFrameLocks noGrp="1"/>
          </p:cNvGraphicFramePr>
          <p:nvPr>
            <p:extLst>
              <p:ext uri="{D42A27DB-BD31-4B8C-83A1-F6EECF244321}">
                <p14:modId xmlns:p14="http://schemas.microsoft.com/office/powerpoint/2010/main" val="3205674618"/>
              </p:ext>
            </p:extLst>
          </p:nvPr>
        </p:nvGraphicFramePr>
        <p:xfrm>
          <a:off x="107504" y="2636912"/>
          <a:ext cx="9036496" cy="3002707"/>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5261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52614">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ﾘｽﾄｺﾝﾄﾛｰﾙ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作業領域として使う図形の一覧表示する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2614">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図形編集ボタン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にするとメインウィンドウをドラッグすることで図形を編集できる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735256"/>
                  </a:ext>
                </a:extLst>
              </a:tr>
              <a:tr h="152614">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図形追加ボタン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作業領域として使う図形を新たに追加する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2614">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図形削除ボタン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選択されている図形を削除する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2614">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領域最大化ボタン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設定されている作業領域をすべてけし、画像全体を囲む一つの矩形領域を作る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860874"/>
                  </a:ext>
                </a:extLst>
              </a:tr>
              <a:tr h="152614">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OR/NOT</a:t>
                      </a:r>
                      <a:r>
                        <a:rPr kumimoji="1" lang="ja-JP" altLang="en-US" sz="1100" dirty="0"/>
                        <a:t>状態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ﾁｪｯｸを入れると、選択されている図形を</a:t>
                      </a:r>
                      <a:r>
                        <a:rPr kumimoji="1" lang="en-US" altLang="ja-JP" sz="1100" dirty="0"/>
                        <a:t>NOT</a:t>
                      </a:r>
                      <a:r>
                        <a:rPr kumimoji="1" lang="ja-JP" altLang="en-US" sz="1100" dirty="0"/>
                        <a:t>領域として使う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63068">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図形の座標データ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ｴﾃﾞｨｯﾄﾎﾞｯｸｽ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図形の種類に応じて内容が異なる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矩形の場合：　左上</a:t>
                      </a:r>
                      <a:r>
                        <a:rPr kumimoji="1" lang="en-US" altLang="ja-JP" sz="1100" dirty="0"/>
                        <a:t>X</a:t>
                      </a:r>
                      <a:r>
                        <a:rPr kumimoji="1" lang="ja-JP" altLang="en-US" sz="1100" dirty="0" err="1"/>
                        <a:t>、</a:t>
                      </a:r>
                      <a:r>
                        <a:rPr kumimoji="1" lang="ja-JP" altLang="en-US" sz="1100" dirty="0"/>
                        <a:t>左上</a:t>
                      </a:r>
                      <a:r>
                        <a:rPr kumimoji="1" lang="en-US" altLang="ja-JP" sz="1100" dirty="0"/>
                        <a:t>Y</a:t>
                      </a:r>
                      <a:r>
                        <a:rPr kumimoji="1" lang="ja-JP" altLang="en-US" sz="1100" dirty="0" err="1"/>
                        <a:t>、</a:t>
                      </a:r>
                      <a:r>
                        <a:rPr kumimoji="1" lang="ja-JP" altLang="en-US" sz="1100" dirty="0"/>
                        <a:t>右下</a:t>
                      </a:r>
                      <a:r>
                        <a:rPr kumimoji="1" lang="en-US" altLang="ja-JP" sz="1100" dirty="0"/>
                        <a:t>X</a:t>
                      </a:r>
                      <a:r>
                        <a:rPr kumimoji="1" lang="ja-JP" altLang="en-US" sz="1100" dirty="0" err="1"/>
                        <a:t>、</a:t>
                      </a:r>
                      <a:r>
                        <a:rPr kumimoji="1" lang="ja-JP" altLang="en-US" sz="1100" dirty="0"/>
                        <a:t>右下</a:t>
                      </a:r>
                      <a:r>
                        <a:rPr kumimoji="1" lang="en-US" altLang="ja-JP" sz="1100" dirty="0"/>
                        <a:t>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直線の場合：　始点</a:t>
                      </a:r>
                      <a:r>
                        <a:rPr kumimoji="1" lang="en-US" altLang="ja-JP" sz="1100" dirty="0"/>
                        <a:t>X</a:t>
                      </a:r>
                      <a:r>
                        <a:rPr kumimoji="1" lang="ja-JP" altLang="en-US" sz="1100" dirty="0" err="1"/>
                        <a:t>、</a:t>
                      </a:r>
                      <a:r>
                        <a:rPr kumimoji="1" lang="ja-JP" altLang="en-US" sz="1100" dirty="0"/>
                        <a:t>始点</a:t>
                      </a:r>
                      <a:r>
                        <a:rPr kumimoji="1" lang="en-US" altLang="ja-JP" sz="1100" dirty="0"/>
                        <a:t>Y</a:t>
                      </a:r>
                      <a:r>
                        <a:rPr kumimoji="1" lang="ja-JP" altLang="en-US" sz="1100" dirty="0" err="1"/>
                        <a:t>、</a:t>
                      </a:r>
                      <a:r>
                        <a:rPr kumimoji="1" lang="ja-JP" altLang="en-US" sz="1100" dirty="0"/>
                        <a:t>終点</a:t>
                      </a:r>
                      <a:r>
                        <a:rPr kumimoji="1" lang="en-US" altLang="ja-JP" sz="1100" dirty="0"/>
                        <a:t>X</a:t>
                      </a:r>
                      <a:r>
                        <a:rPr kumimoji="1" lang="ja-JP" altLang="en-US" sz="1100" dirty="0" err="1"/>
                        <a:t>、</a:t>
                      </a:r>
                      <a:r>
                        <a:rPr kumimoji="1" lang="ja-JP" altLang="en-US" sz="1100" dirty="0"/>
                        <a:t>終点</a:t>
                      </a:r>
                      <a:r>
                        <a:rPr kumimoji="1" lang="en-US" altLang="ja-JP" sz="1100" dirty="0"/>
                        <a:t>Y</a:t>
                      </a:r>
                      <a:r>
                        <a:rPr kumimoji="1" lang="ja-JP" altLang="en-US" sz="1100" dirty="0" err="1"/>
                        <a:t>、</a:t>
                      </a:r>
                      <a:r>
                        <a:rPr kumimoji="1" lang="ja-JP" altLang="en-US" sz="1100" dirty="0"/>
                        <a:t>幅</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楕円の場合：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en-US" altLang="ja-JP" sz="1100" dirty="0"/>
                        <a:t>X</a:t>
                      </a:r>
                      <a:r>
                        <a:rPr kumimoji="1" lang="ja-JP" altLang="en-US" sz="1100" dirty="0"/>
                        <a:t>半径、</a:t>
                      </a:r>
                      <a:r>
                        <a:rPr kumimoji="1" lang="en-US" altLang="ja-JP" sz="1100" dirty="0"/>
                        <a:t>Y</a:t>
                      </a:r>
                      <a:r>
                        <a:rPr kumimoji="1" lang="ja-JP" altLang="en-US" sz="1100" dirty="0"/>
                        <a:t>半径　　（回転は許容しない）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円周の場合：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ja-JP" altLang="en-US" sz="1100" dirty="0"/>
                        <a:t>半径、幅</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2614">
                <a:tc>
                  <a:txBody>
                    <a:bodyPr/>
                    <a:lstStyle/>
                    <a:p>
                      <a:r>
                        <a:rPr kumimoji="1" lang="en-US" altLang="ja-JP" sz="1100" dirty="0"/>
                        <a:t>8</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反映ボタン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5</a:t>
                      </a:r>
                      <a:r>
                        <a:rPr kumimoji="1" lang="ja-JP" altLang="en-US" sz="1100" dirty="0"/>
                        <a:t>で設定した座標データを反映し、画像再表示する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5227">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自動マスク生成</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ＯＮ状態で作業領域編集すると、自動的に作業領域外部の画素をマスキングし、再描画する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2614">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マスククリア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選択中の画像メモリの全マスクをクリアし、再描画する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2614">
                <a:tc>
                  <a:txBody>
                    <a:bodyPr/>
                    <a:lstStyle/>
                    <a:p>
                      <a:r>
                        <a:rPr kumimoji="1" lang="en-US" altLang="ja-JP" sz="1100" dirty="0"/>
                        <a:t>10</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画像クリッピング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すべてのＯＲ図形に外接するように画像を切り取る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2614">
                <a:tc>
                  <a:txBody>
                    <a:bodyPr/>
                    <a:lstStyle/>
                    <a:p>
                      <a:r>
                        <a:rPr kumimoji="1" lang="en-US" altLang="ja-JP" sz="1100" dirty="0"/>
                        <a:t>11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拡大表示</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計測領域を拡大表示する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35496" y="2409855"/>
            <a:ext cx="1380506" cy="276999"/>
          </a:xfrm>
          <a:prstGeom prst="rect">
            <a:avLst/>
          </a:prstGeom>
          <a:noFill/>
        </p:spPr>
        <p:txBody>
          <a:bodyPr wrap="none" rtlCol="0">
            <a:spAutoFit/>
          </a:bodyPr>
          <a:lstStyle/>
          <a:p>
            <a:r>
              <a:rPr kumimoji="1" lang="ja-JP" altLang="en-US" sz="1200" b="1" dirty="0"/>
              <a:t>各部の名称と役割</a:t>
            </a:r>
          </a:p>
        </p:txBody>
      </p:sp>
      <p:sp>
        <p:nvSpPr>
          <p:cNvPr id="6" name="正方形/長方形 5"/>
          <p:cNvSpPr/>
          <p:nvPr/>
        </p:nvSpPr>
        <p:spPr>
          <a:xfrm>
            <a:off x="678559" y="724479"/>
            <a:ext cx="566538" cy="1386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19704" y="921967"/>
            <a:ext cx="1173677" cy="843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15345" y="707775"/>
            <a:ext cx="258861" cy="276999"/>
          </a:xfrm>
          <a:prstGeom prst="rect">
            <a:avLst/>
          </a:prstGeom>
          <a:noFill/>
        </p:spPr>
        <p:txBody>
          <a:bodyPr wrap="squar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1292229" y="1382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0" name="テキスト ボックス 9"/>
          <p:cNvSpPr txBox="1"/>
          <p:nvPr/>
        </p:nvSpPr>
        <p:spPr>
          <a:xfrm>
            <a:off x="1691680" y="-1202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1" name="テキスト ボックス 10"/>
          <p:cNvSpPr txBox="1"/>
          <p:nvPr/>
        </p:nvSpPr>
        <p:spPr>
          <a:xfrm>
            <a:off x="1840458"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2" name="テキスト ボックス 11"/>
          <p:cNvSpPr txBox="1"/>
          <p:nvPr/>
        </p:nvSpPr>
        <p:spPr>
          <a:xfrm>
            <a:off x="140855" y="449550"/>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3" name="テキスト ボックス 12"/>
          <p:cNvSpPr txBox="1"/>
          <p:nvPr/>
        </p:nvSpPr>
        <p:spPr>
          <a:xfrm>
            <a:off x="326843" y="163855"/>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p:nvPr/>
        </p:nvCxnSpPr>
        <p:spPr>
          <a:xfrm flipH="1" flipV="1">
            <a:off x="358147" y="587998"/>
            <a:ext cx="314567" cy="45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cxnSpLocks/>
          </p:cNvCxnSpPr>
          <p:nvPr/>
        </p:nvCxnSpPr>
        <p:spPr>
          <a:xfrm>
            <a:off x="539552" y="332656"/>
            <a:ext cx="360040" cy="2380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316582" y="644616"/>
            <a:ext cx="288890" cy="1275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469574" y="11662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0" name="テキスト ボックス 19"/>
          <p:cNvSpPr txBox="1"/>
          <p:nvPr/>
        </p:nvSpPr>
        <p:spPr>
          <a:xfrm>
            <a:off x="2548194" y="495221"/>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sp>
        <p:nvSpPr>
          <p:cNvPr id="21" name="テキスト ボックス 20"/>
          <p:cNvSpPr txBox="1"/>
          <p:nvPr/>
        </p:nvSpPr>
        <p:spPr>
          <a:xfrm>
            <a:off x="1118168" y="2066953"/>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25" name="テキスト ボックス 24"/>
          <p:cNvSpPr txBox="1"/>
          <p:nvPr/>
        </p:nvSpPr>
        <p:spPr>
          <a:xfrm>
            <a:off x="1486331" y="1887336"/>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24" name="テキスト ボックス 23"/>
          <p:cNvSpPr txBox="1"/>
          <p:nvPr/>
        </p:nvSpPr>
        <p:spPr>
          <a:xfrm>
            <a:off x="4355976" y="415697"/>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画像データの作業領域を編集するウィンドウ</a:t>
            </a:r>
            <a:endParaRPr lang="en-US" altLang="ja-JP" sz="1200" dirty="0"/>
          </a:p>
        </p:txBody>
      </p:sp>
      <p:graphicFrame>
        <p:nvGraphicFramePr>
          <p:cNvPr id="26" name="表 25"/>
          <p:cNvGraphicFramePr>
            <a:graphicFrameLocks noGrp="1"/>
          </p:cNvGraphicFramePr>
          <p:nvPr>
            <p:extLst>
              <p:ext uri="{D42A27DB-BD31-4B8C-83A1-F6EECF244321}">
                <p14:modId xmlns:p14="http://schemas.microsoft.com/office/powerpoint/2010/main" val="2158225649"/>
              </p:ext>
            </p:extLst>
          </p:nvPr>
        </p:nvGraphicFramePr>
        <p:xfrm>
          <a:off x="107504" y="6069497"/>
          <a:ext cx="8712968" cy="678192"/>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1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図形リスト上で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該当する図形の座標データと</a:t>
                      </a:r>
                      <a:r>
                        <a:rPr kumimoji="1" lang="en-US" altLang="ja-JP" sz="1100" dirty="0"/>
                        <a:t>OR/NOT</a:t>
                      </a:r>
                      <a:r>
                        <a:rPr kumimoji="1" lang="ja-JP" altLang="en-US" sz="1100" dirty="0"/>
                        <a:t>状態が反映される</a:t>
                      </a:r>
                    </a:p>
                    <a:p>
                      <a:r>
                        <a:rPr kumimoji="1" lang="ja-JP" altLang="en-US" sz="1100" dirty="0"/>
                        <a:t>メインウィンドウ上で対応する図形の線が太くなる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テキスト ボックス 26"/>
          <p:cNvSpPr txBox="1"/>
          <p:nvPr/>
        </p:nvSpPr>
        <p:spPr>
          <a:xfrm>
            <a:off x="107504" y="5805264"/>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2" name="テキスト ボックス 31"/>
          <p:cNvSpPr txBox="1"/>
          <p:nvPr/>
        </p:nvSpPr>
        <p:spPr>
          <a:xfrm>
            <a:off x="1700651" y="225509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34127A3C-6970-4057-B781-8058A25BADF2}"/>
              </a:ext>
            </a:extLst>
          </p:cNvPr>
          <p:cNvCxnSpPr>
            <a:cxnSpLocks/>
          </p:cNvCxnSpPr>
          <p:nvPr/>
        </p:nvCxnSpPr>
        <p:spPr>
          <a:xfrm flipV="1">
            <a:off x="1168457" y="229791"/>
            <a:ext cx="247545" cy="365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DF1A533-8EB9-46C1-86D7-C2EB02495AA6}"/>
              </a:ext>
            </a:extLst>
          </p:cNvPr>
          <p:cNvCxnSpPr>
            <a:cxnSpLocks/>
          </p:cNvCxnSpPr>
          <p:nvPr/>
        </p:nvCxnSpPr>
        <p:spPr>
          <a:xfrm flipV="1">
            <a:off x="1381382" y="185652"/>
            <a:ext cx="394770" cy="377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FA94417-BC3B-402D-B1CD-A4D01C3259BD}"/>
              </a:ext>
            </a:extLst>
          </p:cNvPr>
          <p:cNvCxnSpPr>
            <a:cxnSpLocks/>
          </p:cNvCxnSpPr>
          <p:nvPr/>
        </p:nvCxnSpPr>
        <p:spPr>
          <a:xfrm flipV="1">
            <a:off x="1543455" y="520450"/>
            <a:ext cx="349699" cy="279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17F3A80A-FF76-4AB3-8E1E-A539DACB3247}"/>
              </a:ext>
            </a:extLst>
          </p:cNvPr>
          <p:cNvSpPr txBox="1"/>
          <p:nvPr/>
        </p:nvSpPr>
        <p:spPr>
          <a:xfrm>
            <a:off x="2115947" y="2057646"/>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45457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2436BA-5F95-4FBE-A6D6-00A4826B11A6}"/>
              </a:ext>
            </a:extLst>
          </p:cNvPr>
          <p:cNvPicPr>
            <a:picLocks noChangeAspect="1"/>
          </p:cNvPicPr>
          <p:nvPr/>
        </p:nvPicPr>
        <p:blipFill>
          <a:blip r:embed="rId2"/>
          <a:stretch>
            <a:fillRect/>
          </a:stretch>
        </p:blipFill>
        <p:spPr>
          <a:xfrm>
            <a:off x="563585" y="703187"/>
            <a:ext cx="3533935" cy="197802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任意数式ウィンドウ</a:t>
            </a:r>
          </a:p>
        </p:txBody>
      </p:sp>
      <p:graphicFrame>
        <p:nvGraphicFramePr>
          <p:cNvPr id="3" name="表 2"/>
          <p:cNvGraphicFramePr>
            <a:graphicFrameLocks noGrp="1"/>
          </p:cNvGraphicFramePr>
          <p:nvPr>
            <p:extLst>
              <p:ext uri="{D42A27DB-BD31-4B8C-83A1-F6EECF244321}">
                <p14:modId xmlns:p14="http://schemas.microsoft.com/office/powerpoint/2010/main" val="3545427043"/>
              </p:ext>
            </p:extLst>
          </p:nvPr>
        </p:nvGraphicFramePr>
        <p:xfrm>
          <a:off x="107504" y="3068960"/>
          <a:ext cx="9036496" cy="32918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メイン数式入力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拡張コンボ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画像データの各画素の値を表す数式を入力する。</a:t>
                      </a:r>
                      <a:endParaRPr kumimoji="1" lang="en-US" altLang="ja-JP" sz="1200" dirty="0"/>
                    </a:p>
                    <a:p>
                      <a:r>
                        <a:rPr kumimoji="1" lang="ja-JP" altLang="en-US" sz="1200" dirty="0"/>
                        <a:t>ドロップダウンメニューから過去に実行した数式を参照できる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数式演算結果が上下限超過時の飽和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数式演算結果が、生成する画像データの上下限値を超えた場合にどうするか選ぶ</a:t>
                      </a:r>
                      <a:endParaRPr kumimoji="1" lang="en-US" altLang="ja-JP" sz="1200" dirty="0"/>
                    </a:p>
                    <a:p>
                      <a:r>
                        <a:rPr kumimoji="1" lang="ja-JP" altLang="en-US" sz="1200" dirty="0"/>
                        <a:t>　ＯＮ：上下限値で飽和させる　　　ＯＦＦ：上下限値で折り返す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マクロ一覧表示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マクロ一覧の説明文を開く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数値演算結果の格納先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　現在選択中の画像メモリをクリアして新たに生成し、そこに入れる。</a:t>
                      </a:r>
                      <a:endParaRPr kumimoji="1" lang="en-US" altLang="ja-JP" sz="1200" dirty="0"/>
                    </a:p>
                    <a:p>
                      <a:r>
                        <a:rPr kumimoji="1" lang="ja-JP" altLang="en-US" sz="1200" dirty="0"/>
                        <a:t>現在の画像メモリに上書き：　現在選択中の画像メモリ上に上書きする。</a:t>
                      </a:r>
                      <a:endParaRPr kumimoji="1" lang="en-US" altLang="ja-JP" sz="1200" dirty="0"/>
                    </a:p>
                    <a:p>
                      <a:r>
                        <a:rPr kumimoji="1" lang="ja-JP" altLang="en-US" sz="1200" dirty="0"/>
                        <a:t>　　　　　　　　　　　　　　　　　　　マスクは作業領域は保たれる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新規画像メモリ生成時の型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新規画像メモリ取得する場合、取得する画像データの幅／高さと型を選択する</a:t>
                      </a:r>
                      <a:endParaRPr kumimoji="1" lang="en-US" altLang="ja-JP" sz="1200" dirty="0"/>
                    </a:p>
                    <a:p>
                      <a:r>
                        <a:rPr kumimoji="1" lang="en-US" altLang="ja-JP" sz="1200" dirty="0"/>
                        <a:t>RGB</a:t>
                      </a:r>
                      <a:r>
                        <a:rPr kumimoji="1" lang="ja-JP" altLang="en-US" sz="1200" dirty="0"/>
                        <a:t>カラーを選択すると、</a:t>
                      </a:r>
                      <a:r>
                        <a:rPr kumimoji="1" lang="en-US" altLang="ja-JP" sz="1200" dirty="0"/>
                        <a:t>RGB</a:t>
                      </a:r>
                      <a:r>
                        <a:rPr kumimoji="1" lang="ja-JP" altLang="en-US" sz="1200" dirty="0"/>
                        <a:t>成分に同じ値が入る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演算結果からマスク生成を選択すると、演算結果を使って現在選択中の画像メモリのマスクを作り直す。画像データは生成しない。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数値演算結果でマスク生成</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にて演算結果からマスク生成を選択しているとき</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演算結果に上下限値を設定し、これを超えた画素にマスクがかかる。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04127">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作業領域使用時は、作業領域内部に対してのみ実行する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839913"/>
            <a:ext cx="1380506" cy="276999"/>
          </a:xfrm>
          <a:prstGeom prst="rect">
            <a:avLst/>
          </a:prstGeom>
          <a:noFill/>
        </p:spPr>
        <p:txBody>
          <a:bodyPr wrap="none" rtlCol="0">
            <a:spAutoFit/>
          </a:bodyPr>
          <a:lstStyle/>
          <a:p>
            <a:r>
              <a:rPr kumimoji="1" lang="ja-JP" altLang="en-US" sz="1200" b="1" dirty="0"/>
              <a:t>各部の名称と役割</a:t>
            </a:r>
          </a:p>
        </p:txBody>
      </p:sp>
      <p:sp>
        <p:nvSpPr>
          <p:cNvPr id="23" name="テキスト ボックス 22"/>
          <p:cNvSpPr txBox="1"/>
          <p:nvPr/>
        </p:nvSpPr>
        <p:spPr>
          <a:xfrm>
            <a:off x="4355976" y="548680"/>
            <a:ext cx="4465524" cy="276999"/>
          </a:xfrm>
          <a:prstGeom prst="rect">
            <a:avLst/>
          </a:prstGeom>
          <a:solidFill>
            <a:schemeClr val="accent1">
              <a:lumMod val="40000"/>
              <a:lumOff val="60000"/>
            </a:schemeClr>
          </a:solidFill>
        </p:spPr>
        <p:txBody>
          <a:bodyPr wrap="square" rtlCol="0">
            <a:spAutoFit/>
          </a:bodyPr>
          <a:lstStyle/>
          <a:p>
            <a:r>
              <a:rPr lang="ja-JP" altLang="en-US" sz="1200" dirty="0"/>
              <a:t>演算式を使って画像データを生成するためのウィンドウ</a:t>
            </a:r>
            <a:endParaRPr lang="en-US" altLang="ja-JP" sz="1200" dirty="0"/>
          </a:p>
        </p:txBody>
      </p:sp>
      <p:sp>
        <p:nvSpPr>
          <p:cNvPr id="27" name="正方形/長方形 26">
            <a:extLst>
              <a:ext uri="{FF2B5EF4-FFF2-40B4-BE49-F238E27FC236}">
                <a16:creationId xmlns:a16="http://schemas.microsoft.com/office/drawing/2014/main" id="{56E4645F-1057-4BD4-A906-217D663531A2}"/>
              </a:ext>
            </a:extLst>
          </p:cNvPr>
          <p:cNvSpPr/>
          <p:nvPr/>
        </p:nvSpPr>
        <p:spPr>
          <a:xfrm>
            <a:off x="563585" y="899857"/>
            <a:ext cx="3496244" cy="156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507E3875-D3D9-4934-A6DA-A83C7C774ED1}"/>
              </a:ext>
            </a:extLst>
          </p:cNvPr>
          <p:cNvSpPr txBox="1"/>
          <p:nvPr/>
        </p:nvSpPr>
        <p:spPr>
          <a:xfrm>
            <a:off x="300371" y="838882"/>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29" name="テキスト ボックス 28">
            <a:extLst>
              <a:ext uri="{FF2B5EF4-FFF2-40B4-BE49-F238E27FC236}">
                <a16:creationId xmlns:a16="http://schemas.microsoft.com/office/drawing/2014/main" id="{733AC776-1601-41CD-AE0E-92B6E7CEBA88}"/>
              </a:ext>
            </a:extLst>
          </p:cNvPr>
          <p:cNvSpPr txBox="1"/>
          <p:nvPr/>
        </p:nvSpPr>
        <p:spPr>
          <a:xfrm>
            <a:off x="804427" y="104387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30" name="テキスト ボックス 29">
            <a:extLst>
              <a:ext uri="{FF2B5EF4-FFF2-40B4-BE49-F238E27FC236}">
                <a16:creationId xmlns:a16="http://schemas.microsoft.com/office/drawing/2014/main" id="{33574686-F308-48CA-929B-9DA67B208618}"/>
              </a:ext>
            </a:extLst>
          </p:cNvPr>
          <p:cNvSpPr txBox="1"/>
          <p:nvPr/>
        </p:nvSpPr>
        <p:spPr>
          <a:xfrm>
            <a:off x="3108683" y="1032840"/>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31" name="正方形/長方形 30">
            <a:extLst>
              <a:ext uri="{FF2B5EF4-FFF2-40B4-BE49-F238E27FC236}">
                <a16:creationId xmlns:a16="http://schemas.microsoft.com/office/drawing/2014/main" id="{E6D87636-7885-43A9-9B4A-E4EE38FAE2A2}"/>
              </a:ext>
            </a:extLst>
          </p:cNvPr>
          <p:cNvSpPr/>
          <p:nvPr/>
        </p:nvSpPr>
        <p:spPr>
          <a:xfrm>
            <a:off x="1683565" y="1326388"/>
            <a:ext cx="2304256" cy="690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E6C7E4D-0691-450D-8630-242A26C84190}"/>
              </a:ext>
            </a:extLst>
          </p:cNvPr>
          <p:cNvSpPr txBox="1"/>
          <p:nvPr/>
        </p:nvSpPr>
        <p:spPr>
          <a:xfrm>
            <a:off x="3987821" y="1579464"/>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33" name="正方形/長方形 32">
            <a:extLst>
              <a:ext uri="{FF2B5EF4-FFF2-40B4-BE49-F238E27FC236}">
                <a16:creationId xmlns:a16="http://schemas.microsoft.com/office/drawing/2014/main" id="{16D73D0A-8227-46BB-A4A9-BD2FB410B82E}"/>
              </a:ext>
            </a:extLst>
          </p:cNvPr>
          <p:cNvSpPr/>
          <p:nvPr/>
        </p:nvSpPr>
        <p:spPr>
          <a:xfrm>
            <a:off x="715807" y="1395674"/>
            <a:ext cx="893923" cy="861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7B65E5D6-D81C-4BC0-B776-1517532DAEE3}"/>
              </a:ext>
            </a:extLst>
          </p:cNvPr>
          <p:cNvSpPr txBox="1"/>
          <p:nvPr/>
        </p:nvSpPr>
        <p:spPr>
          <a:xfrm>
            <a:off x="510365" y="167452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35" name="正方形/長方形 34">
            <a:extLst>
              <a:ext uri="{FF2B5EF4-FFF2-40B4-BE49-F238E27FC236}">
                <a16:creationId xmlns:a16="http://schemas.microsoft.com/office/drawing/2014/main" id="{A164E0E9-07D2-483B-9129-626CDC89CEA8}"/>
              </a:ext>
            </a:extLst>
          </p:cNvPr>
          <p:cNvSpPr/>
          <p:nvPr/>
        </p:nvSpPr>
        <p:spPr>
          <a:xfrm>
            <a:off x="1641830" y="2220800"/>
            <a:ext cx="1659659" cy="230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C6C177B-1B77-4200-839A-43E51097745D}"/>
              </a:ext>
            </a:extLst>
          </p:cNvPr>
          <p:cNvSpPr txBox="1"/>
          <p:nvPr/>
        </p:nvSpPr>
        <p:spPr>
          <a:xfrm>
            <a:off x="3295514" y="2188601"/>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37" name="テキスト ボックス 36">
            <a:extLst>
              <a:ext uri="{FF2B5EF4-FFF2-40B4-BE49-F238E27FC236}">
                <a16:creationId xmlns:a16="http://schemas.microsoft.com/office/drawing/2014/main" id="{ED53C82A-8045-449B-AB88-88B445F27EB3}"/>
              </a:ext>
            </a:extLst>
          </p:cNvPr>
          <p:cNvSpPr txBox="1"/>
          <p:nvPr/>
        </p:nvSpPr>
        <p:spPr>
          <a:xfrm>
            <a:off x="347044" y="2443414"/>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1586798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40539" y="15007"/>
            <a:ext cx="1723549" cy="461665"/>
          </a:xfrm>
          <a:prstGeom prst="rect">
            <a:avLst/>
          </a:prstGeom>
          <a:noFill/>
        </p:spPr>
        <p:txBody>
          <a:bodyPr wrap="none" rtlCol="0">
            <a:spAutoFit/>
          </a:bodyPr>
          <a:lstStyle/>
          <a:p>
            <a:r>
              <a:rPr kumimoji="1" lang="ja-JP" altLang="en-US" sz="2400" dirty="0"/>
              <a:t>数式の文法</a:t>
            </a:r>
          </a:p>
        </p:txBody>
      </p:sp>
      <p:graphicFrame>
        <p:nvGraphicFramePr>
          <p:cNvPr id="6" name="表 5"/>
          <p:cNvGraphicFramePr>
            <a:graphicFrameLocks noGrp="1"/>
          </p:cNvGraphicFramePr>
          <p:nvPr>
            <p:extLst>
              <p:ext uri="{D42A27DB-BD31-4B8C-83A1-F6EECF244321}">
                <p14:modId xmlns:p14="http://schemas.microsoft.com/office/powerpoint/2010/main" val="128233294"/>
              </p:ext>
            </p:extLst>
          </p:nvPr>
        </p:nvGraphicFramePr>
        <p:xfrm>
          <a:off x="395536" y="1543824"/>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128974">
                <a:tc>
                  <a:txBody>
                    <a:bodyPr/>
                    <a:lstStyle/>
                    <a:p>
                      <a:r>
                        <a:rPr kumimoji="1" lang="ja-JP" altLang="en-US" sz="1200" dirty="0"/>
                        <a:t>演算子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加算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減算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乗算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除算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カッコ内を先に計算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テキスト ボックス 6"/>
          <p:cNvSpPr txBox="1"/>
          <p:nvPr/>
        </p:nvSpPr>
        <p:spPr>
          <a:xfrm>
            <a:off x="251520" y="476672"/>
            <a:ext cx="4465524" cy="461665"/>
          </a:xfrm>
          <a:prstGeom prst="rect">
            <a:avLst/>
          </a:prstGeom>
          <a:noFill/>
        </p:spPr>
        <p:txBody>
          <a:bodyPr wrap="square" rtlCol="0">
            <a:spAutoFit/>
          </a:bodyPr>
          <a:lstStyle/>
          <a:p>
            <a:r>
              <a:rPr lang="ja-JP" altLang="en-US" sz="1200" dirty="0"/>
              <a:t>数式は定数／変数／マクロを演算子で組み合わせて作る</a:t>
            </a:r>
            <a:endParaRPr lang="en-US" altLang="ja-JP" sz="1200" dirty="0"/>
          </a:p>
          <a:p>
            <a:r>
              <a:rPr lang="ja-JP" altLang="en-US" sz="1200" dirty="0"/>
              <a:t>演算の優先順は、　（ ）内の数式　＞　乗除算　＞　加減算　となる</a:t>
            </a:r>
            <a:endParaRPr lang="en-US" altLang="ja-JP" sz="1200" dirty="0"/>
          </a:p>
        </p:txBody>
      </p:sp>
      <p:graphicFrame>
        <p:nvGraphicFramePr>
          <p:cNvPr id="8" name="表 7"/>
          <p:cNvGraphicFramePr>
            <a:graphicFrameLocks noGrp="1"/>
          </p:cNvGraphicFramePr>
          <p:nvPr>
            <p:extLst>
              <p:ext uri="{D42A27DB-BD31-4B8C-83A1-F6EECF244321}">
                <p14:modId xmlns:p14="http://schemas.microsoft.com/office/powerpoint/2010/main" val="200593498"/>
              </p:ext>
            </p:extLst>
          </p:nvPr>
        </p:nvGraphicFramePr>
        <p:xfrm>
          <a:off x="395536" y="2855617"/>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5849">
                <a:tc>
                  <a:txBody>
                    <a:bodyPr/>
                    <a:lstStyle/>
                    <a:p>
                      <a:r>
                        <a:rPr kumimoji="1" lang="ja-JP" altLang="en-US" sz="1200" dirty="0"/>
                        <a:t>変数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7507">
                <a:tc>
                  <a:txBody>
                    <a:bodyPr/>
                    <a:lstStyle/>
                    <a:p>
                      <a:r>
                        <a:rPr kumimoji="1" lang="en-US" altLang="ja-JP" sz="1100" dirty="0"/>
                        <a:t>x </a:t>
                      </a:r>
                      <a:r>
                        <a:rPr kumimoji="1" lang="ja-JP" altLang="en-US" sz="1100" dirty="0"/>
                        <a:t>または </a:t>
                      </a:r>
                      <a:r>
                        <a:rPr kumimoji="1" lang="en-US" altLang="ja-JP" sz="1100" dirty="0"/>
                        <a: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x</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7507">
                <a:tc>
                  <a:txBody>
                    <a:bodyPr/>
                    <a:lstStyle/>
                    <a:p>
                      <a:r>
                        <a:rPr kumimoji="1" lang="en-US" altLang="ja-JP" sz="1100" baseline="0" dirty="0"/>
                        <a:t>y </a:t>
                      </a:r>
                      <a:r>
                        <a:rPr kumimoji="1" lang="ja-JP" altLang="en-US" sz="1100" baseline="0" dirty="0"/>
                        <a:t>または </a:t>
                      </a:r>
                      <a:r>
                        <a:rPr kumimoji="1" lang="en-US" altLang="ja-JP" sz="1100" baseline="0" dirty="0"/>
                        <a:t>j</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Y</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7507">
                <a:tc>
                  <a:txBody>
                    <a:bodyPr/>
                    <a:lstStyle/>
                    <a:p>
                      <a:r>
                        <a:rPr kumimoji="1" lang="en-US" altLang="ja-JP" sz="1100" dirty="0"/>
                        <a:t>P1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P1</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サブ数式</a:t>
                      </a:r>
                      <a:r>
                        <a:rPr kumimoji="1" lang="en-US" altLang="ja-JP" sz="1100" i="0" dirty="0"/>
                        <a:t>P2</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P3</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238778531"/>
              </p:ext>
            </p:extLst>
          </p:nvPr>
        </p:nvGraphicFramePr>
        <p:xfrm>
          <a:off x="4880222" y="685408"/>
          <a:ext cx="3994123" cy="35356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2295">
                <a:tc>
                  <a:txBody>
                    <a:bodyPr/>
                    <a:lstStyle/>
                    <a:p>
                      <a:r>
                        <a:rPr kumimoji="1" lang="ja-JP" altLang="en-US" sz="1200" dirty="0"/>
                        <a:t>マクロ</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295">
                <a:tc>
                  <a:txBody>
                    <a:bodyPr/>
                    <a:lstStyle/>
                    <a:p>
                      <a:r>
                        <a:rPr kumimoji="1" lang="en-US" altLang="ja-JP" sz="1100" dirty="0"/>
                        <a:t>I(</a:t>
                      </a:r>
                      <a:r>
                        <a:rPr kumimoji="1" lang="en-US" altLang="ja-JP" sz="1100" i="1" dirty="0"/>
                        <a:t>n</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2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a:t>
                      </a:r>
                      <a:r>
                        <a:rPr kumimoji="1" lang="en-US" altLang="ja-JP" sz="1100" i="1" dirty="0"/>
                        <a:t>n, x, y</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の座標</a:t>
                      </a:r>
                      <a:r>
                        <a:rPr lang="en-US" altLang="ja-JP" sz="1100" dirty="0"/>
                        <a:t>(</a:t>
                      </a:r>
                      <a:r>
                        <a:rPr lang="en-US" altLang="ja-JP" sz="1100" i="1" dirty="0" err="1"/>
                        <a:t>x,y</a:t>
                      </a:r>
                      <a:r>
                        <a:rPr lang="en-US" altLang="ja-JP" sz="1100" dirty="0"/>
                        <a:t>)</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2295">
                <a:tc>
                  <a:txBody>
                    <a:bodyPr/>
                    <a:lstStyle/>
                    <a:p>
                      <a:r>
                        <a:rPr kumimoji="1" lang="en-US" altLang="ja-JP" sz="1100" dirty="0"/>
                        <a:t>sin(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の正弦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2295">
                <a:tc>
                  <a:txBody>
                    <a:bodyPr/>
                    <a:lstStyle/>
                    <a:p>
                      <a:r>
                        <a:rPr kumimoji="1" lang="en-US" altLang="ja-JP" sz="1100" dirty="0" err="1"/>
                        <a:t>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の余弦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2295">
                <a:tc>
                  <a:txBody>
                    <a:bodyPr/>
                    <a:lstStyle/>
                    <a:p>
                      <a:r>
                        <a:rPr kumimoji="1" lang="en-US" altLang="ja-JP" sz="1100" dirty="0"/>
                        <a:t>tan(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の正接</a:t>
                      </a:r>
                      <a:r>
                        <a:rPr kumimoji="1" lang="ja-JP" altLang="en-US" sz="1100" i="0" dirty="0"/>
                        <a:t>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2295">
                <a:tc>
                  <a:txBody>
                    <a:bodyPr/>
                    <a:lstStyle/>
                    <a:p>
                      <a:r>
                        <a:rPr kumimoji="1" lang="en-US" altLang="ja-JP" sz="1100" dirty="0" err="1"/>
                        <a:t>asin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の逆正弦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2295">
                <a:tc>
                  <a:txBody>
                    <a:bodyPr/>
                    <a:lstStyle/>
                    <a:p>
                      <a:r>
                        <a:rPr kumimoji="1" lang="en-US" altLang="ja-JP" sz="1100" dirty="0" err="1"/>
                        <a:t>acos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の逆余弦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82295">
                <a:tc>
                  <a:txBody>
                    <a:bodyPr/>
                    <a:lstStyle/>
                    <a:p>
                      <a:r>
                        <a:rPr kumimoji="1" lang="en-US" altLang="ja-JP" sz="1100" dirty="0" err="1"/>
                        <a:t>atan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82295">
                <a:tc>
                  <a:txBody>
                    <a:bodyPr/>
                    <a:lstStyle/>
                    <a:p>
                      <a:r>
                        <a:rPr kumimoji="1" lang="en-US" altLang="ja-JP" sz="1100" dirty="0"/>
                        <a:t>atan2(</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a/b</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82295">
                <a:tc>
                  <a:txBody>
                    <a:bodyPr/>
                    <a:lstStyle/>
                    <a:p>
                      <a:r>
                        <a:rPr kumimoji="1" lang="en-US" altLang="ja-JP" sz="1100" dirty="0"/>
                        <a:t>log(</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の対数</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82295">
                <a:tc>
                  <a:txBody>
                    <a:bodyPr/>
                    <a:lstStyle/>
                    <a:p>
                      <a:r>
                        <a:rPr kumimoji="1" lang="en-US" altLang="ja-JP" sz="1100" dirty="0" err="1"/>
                        <a:t>sqrt</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の平方根</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2295">
                <a:tc>
                  <a:txBody>
                    <a:bodyPr/>
                    <a:lstStyle/>
                    <a:p>
                      <a:r>
                        <a:rPr kumimoji="1" lang="en-US" altLang="ja-JP" sz="1100" dirty="0" err="1"/>
                        <a:t>exp</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e</a:t>
                      </a:r>
                      <a:r>
                        <a:rPr kumimoji="1" lang="ja-JP" altLang="en-US" sz="1100" i="0" dirty="0"/>
                        <a:t>（自然対数の底）の</a:t>
                      </a:r>
                      <a:r>
                        <a:rPr kumimoji="1" lang="en-US" altLang="ja-JP" sz="1100" i="1" dirty="0"/>
                        <a:t>a</a:t>
                      </a:r>
                      <a:r>
                        <a:rPr kumimoji="1" lang="ja-JP" altLang="en-US" sz="1100" i="0" dirty="0" err="1"/>
                        <a:t>の乗</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2295">
                <a:tc>
                  <a:txBody>
                    <a:bodyPr/>
                    <a:lstStyle/>
                    <a:p>
                      <a:r>
                        <a:rPr kumimoji="1" lang="en-US" altLang="ja-JP" sz="1100" dirty="0"/>
                        <a:t>abs(</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の絶対値</a:t>
                      </a:r>
                      <a:endParaRPr kumimoji="1" lang="en-US" altLang="ja-JP"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2295">
                <a:tc>
                  <a:txBody>
                    <a:bodyPr/>
                    <a:lstStyle/>
                    <a:p>
                      <a:r>
                        <a:rPr kumimoji="1" lang="en-US" altLang="ja-JP" sz="1100" dirty="0"/>
                        <a:t>ceil(</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の少数点以下切り下げ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2295">
                <a:tc>
                  <a:txBody>
                    <a:bodyPr/>
                    <a:lstStyle/>
                    <a:p>
                      <a:r>
                        <a:rPr kumimoji="1" lang="en-US" altLang="ja-JP" sz="1100" dirty="0"/>
                        <a:t>floor(</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の少数点以下切り上げ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82295">
                <a:tc>
                  <a:txBody>
                    <a:bodyPr/>
                    <a:lstStyle/>
                    <a:p>
                      <a:r>
                        <a:rPr kumimoji="1" lang="en-US" altLang="ja-JP" sz="1100" dirty="0" err="1"/>
                        <a:t>pow</a:t>
                      </a:r>
                      <a:r>
                        <a:rPr kumimoji="1" lang="en-US" altLang="ja-JP" sz="1100" dirty="0"/>
                        <a:t>(</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a:t>
                      </a:r>
                      <a:r>
                        <a:rPr kumimoji="1" lang="en-US" altLang="ja-JP" sz="1100" i="1" dirty="0"/>
                        <a:t>b</a:t>
                      </a:r>
                      <a:r>
                        <a:rPr kumimoji="1" lang="ja-JP" altLang="en-US" sz="1100" i="0" dirty="0"/>
                        <a:t>乗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82295">
                <a:tc>
                  <a:txBody>
                    <a:bodyPr/>
                    <a:lstStyle/>
                    <a:p>
                      <a:r>
                        <a:rPr kumimoji="1" lang="en-US" altLang="ja-JP" sz="1100" dirty="0"/>
                        <a:t>sign(</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en-US" altLang="ja-JP" sz="1100" i="0" dirty="0"/>
                        <a:t>&gt;</a:t>
                      </a:r>
                      <a:r>
                        <a:rPr kumimoji="1" lang="en-US" altLang="ja-JP" sz="1100" i="1" dirty="0"/>
                        <a:t>b</a:t>
                      </a:r>
                      <a:r>
                        <a:rPr kumimoji="1" lang="ja-JP" altLang="en-US" sz="1100" i="0" dirty="0"/>
                        <a:t>のとき</a:t>
                      </a:r>
                      <a:r>
                        <a:rPr kumimoji="1" lang="en-US" altLang="ja-JP" sz="1100" i="0" dirty="0"/>
                        <a:t>1</a:t>
                      </a:r>
                      <a:r>
                        <a:rPr kumimoji="1" lang="ja-JP" altLang="en-US" sz="1100" i="0" dirty="0" err="1"/>
                        <a:t>、</a:t>
                      </a:r>
                      <a:r>
                        <a:rPr kumimoji="1" lang="ja-JP" altLang="en-US" sz="1100" i="0" dirty="0"/>
                        <a:t>それ以外は</a:t>
                      </a:r>
                      <a:r>
                        <a:rPr kumimoji="1" lang="en-US" altLang="ja-JP" sz="1100" i="0" dirty="0"/>
                        <a:t>0</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82295">
                <a:tc>
                  <a:txBody>
                    <a:bodyPr/>
                    <a:lstStyle/>
                    <a:p>
                      <a:r>
                        <a:rPr kumimoji="1" lang="en-US" altLang="ja-JP" sz="1100" dirty="0"/>
                        <a:t>PI()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i="0" dirty="0"/>
                        <a:t>円周率</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82295">
                <a:tc>
                  <a:txBody>
                    <a:bodyPr/>
                    <a:lstStyle/>
                    <a:p>
                      <a:r>
                        <a:rPr kumimoji="1" lang="en-US" altLang="ja-JP" sz="1100" dirty="0"/>
                        <a:t>random()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0</a:t>
                      </a:r>
                      <a:r>
                        <a:rPr kumimoji="1" lang="ja-JP" altLang="en-US" sz="1100" i="0" dirty="0"/>
                        <a:t>～</a:t>
                      </a:r>
                      <a:r>
                        <a:rPr kumimoji="1" lang="en-US" altLang="ja-JP" sz="1100" i="0" dirty="0"/>
                        <a:t>1</a:t>
                      </a:r>
                      <a:r>
                        <a:rPr kumimoji="1" lang="ja-JP" altLang="en-US" sz="1100" i="0" dirty="0"/>
                        <a:t>の一様分布で乱数発生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82295">
                <a:tc>
                  <a:txBody>
                    <a:bodyPr/>
                    <a:lstStyle/>
                    <a:p>
                      <a:r>
                        <a:rPr kumimoji="1" lang="en-US" altLang="ja-JP" sz="1100" dirty="0" err="1"/>
                        <a:t>gaus</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標準偏差</a:t>
                      </a:r>
                      <a:r>
                        <a:rPr kumimoji="1" lang="en-US" altLang="ja-JP" sz="1100" i="0" dirty="0"/>
                        <a:t>1</a:t>
                      </a:r>
                      <a:r>
                        <a:rPr kumimoji="1" lang="ja-JP" altLang="en-US" sz="1100" i="0" dirty="0"/>
                        <a:t>のガウス分布で乱数発生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805041775"/>
              </p:ext>
            </p:extLst>
          </p:nvPr>
        </p:nvGraphicFramePr>
        <p:xfrm>
          <a:off x="395536" y="4436683"/>
          <a:ext cx="7920880" cy="2340803"/>
        </p:xfrm>
        <a:graphic>
          <a:graphicData uri="http://schemas.openxmlformats.org/drawingml/2006/table">
            <a:tbl>
              <a:tblPr/>
              <a:tblGrid>
                <a:gridCol w="1800200">
                  <a:extLst>
                    <a:ext uri="{9D8B030D-6E8A-4147-A177-3AD203B41FA5}">
                      <a16:colId xmlns:a16="http://schemas.microsoft.com/office/drawing/2014/main" val="20000"/>
                    </a:ext>
                  </a:extLst>
                </a:gridCol>
                <a:gridCol w="3055176">
                  <a:extLst>
                    <a:ext uri="{9D8B030D-6E8A-4147-A177-3AD203B41FA5}">
                      <a16:colId xmlns:a16="http://schemas.microsoft.com/office/drawing/2014/main" val="20001"/>
                    </a:ext>
                  </a:extLst>
                </a:gridCol>
                <a:gridCol w="3065504">
                  <a:extLst>
                    <a:ext uri="{9D8B030D-6E8A-4147-A177-3AD203B41FA5}">
                      <a16:colId xmlns:a16="http://schemas.microsoft.com/office/drawing/2014/main" val="20002"/>
                    </a:ext>
                  </a:extLst>
                </a:gridCol>
              </a:tblGrid>
              <a:tr h="95432">
                <a:tc>
                  <a:txBody>
                    <a:bodyPr/>
                    <a:lstStyle/>
                    <a:p>
                      <a:r>
                        <a:rPr kumimoji="1" lang="ja-JP" altLang="en-US" sz="1200" dirty="0"/>
                        <a:t>数式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生成した画像データ</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04324">
                <a:tc>
                  <a:txBody>
                    <a:bodyPr/>
                    <a:lstStyle/>
                    <a:p>
                      <a:r>
                        <a:rPr lang="en-US" altLang="ja-JP" sz="1200" dirty="0"/>
                        <a:t>2*I(0)+100</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の画素値を</a:t>
                      </a:r>
                      <a:r>
                        <a:rPr lang="en-US" altLang="ja-JP" sz="1200" dirty="0"/>
                        <a:t>2</a:t>
                      </a:r>
                      <a:r>
                        <a:rPr lang="ja-JP" altLang="en-US" sz="1200" dirty="0"/>
                        <a:t>倍して、</a:t>
                      </a:r>
                      <a:r>
                        <a:rPr lang="en-US" altLang="ja-JP" sz="1200" dirty="0"/>
                        <a:t>100</a:t>
                      </a:r>
                      <a:r>
                        <a:rPr lang="ja-JP" altLang="en-US" sz="1200" dirty="0"/>
                        <a:t>加算したものを画素値として設定します。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1377">
                <a:tc>
                  <a:txBody>
                    <a:bodyPr/>
                    <a:lstStyle/>
                    <a:p>
                      <a:r>
                        <a:rPr lang="en-US" altLang="ja-JP" sz="1200" dirty="0"/>
                        <a:t>( I(0)+I(1) )/2</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と画像メモリ</a:t>
                      </a:r>
                      <a:r>
                        <a:rPr lang="en-US" altLang="ja-JP" sz="1200" dirty="0"/>
                        <a:t>1</a:t>
                      </a:r>
                      <a:r>
                        <a:rPr lang="ja-JP" altLang="en-US" sz="1200" dirty="0"/>
                        <a:t>の画素値を加算して</a:t>
                      </a:r>
                      <a:r>
                        <a:rPr lang="en-US" altLang="ja-JP" sz="1200" dirty="0"/>
                        <a:t>2</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886">
                <a:tc>
                  <a:txBody>
                    <a:bodyPr/>
                    <a:lstStyle/>
                    <a:p>
                      <a:r>
                        <a:rPr lang="en-US" altLang="ja-JP" sz="1200" dirty="0"/>
                        <a:t>x/3</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X</a:t>
                      </a:r>
                      <a:r>
                        <a:rPr lang="ja-JP" altLang="en-US" sz="1200" dirty="0"/>
                        <a:t>座標の値を</a:t>
                      </a:r>
                      <a:r>
                        <a:rPr lang="en-US" altLang="ja-JP" sz="1200" dirty="0"/>
                        <a:t>3</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8336">
                <a:tc>
                  <a:txBody>
                    <a:bodyPr/>
                    <a:lstStyle/>
                    <a:p>
                      <a:r>
                        <a:rPr lang="en-US" altLang="ja-JP" sz="1200" dirty="0"/>
                        <a:t>100*</a:t>
                      </a:r>
                      <a:r>
                        <a:rPr lang="en-US" altLang="ja-JP" sz="1200" dirty="0" err="1"/>
                        <a:t>gaus</a:t>
                      </a:r>
                      <a:r>
                        <a:rPr lang="en-US" altLang="ja-JP" sz="1200" dirty="0"/>
                        <a:t>()</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標準偏差</a:t>
                      </a:r>
                      <a:r>
                        <a:rPr lang="en-US" altLang="ja-JP" sz="1200" dirty="0"/>
                        <a:t>100</a:t>
                      </a:r>
                      <a:r>
                        <a:rPr lang="ja-JP" altLang="en-US" sz="1200" dirty="0"/>
                        <a:t>のガウスノイズを画素値として設定します。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p:cNvSpPr txBox="1"/>
          <p:nvPr/>
        </p:nvSpPr>
        <p:spPr>
          <a:xfrm>
            <a:off x="325269" y="4149080"/>
            <a:ext cx="646331" cy="276999"/>
          </a:xfrm>
          <a:prstGeom prst="rect">
            <a:avLst/>
          </a:prstGeom>
          <a:noFill/>
        </p:spPr>
        <p:txBody>
          <a:bodyPr wrap="none" rtlCol="0">
            <a:spAutoFit/>
          </a:bodyPr>
          <a:lstStyle/>
          <a:p>
            <a:r>
              <a:rPr kumimoji="1" lang="ja-JP" altLang="en-US" sz="1200" b="1" dirty="0"/>
              <a:t>使用例</a:t>
            </a:r>
          </a:p>
        </p:txBody>
      </p:sp>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4647823"/>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7558" y="4647823"/>
            <a:ext cx="580706"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テキスト ボックス 15"/>
          <p:cNvSpPr txBox="1"/>
          <p:nvPr/>
        </p:nvSpPr>
        <p:spPr>
          <a:xfrm>
            <a:off x="5322664" y="5018896"/>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5292080" y="5583927"/>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8278" y="5223887"/>
            <a:ext cx="589986" cy="44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テキスト ボックス 19"/>
          <p:cNvSpPr txBox="1"/>
          <p:nvPr/>
        </p:nvSpPr>
        <p:spPr>
          <a:xfrm>
            <a:off x="6280839" y="5583927"/>
            <a:ext cx="811441" cy="246221"/>
          </a:xfrm>
          <a:prstGeom prst="rect">
            <a:avLst/>
          </a:prstGeom>
          <a:noFill/>
        </p:spPr>
        <p:txBody>
          <a:bodyPr wrap="none" rtlCol="0">
            <a:spAutoFit/>
          </a:bodyPr>
          <a:lstStyle/>
          <a:p>
            <a:r>
              <a:rPr lang="ja-JP" altLang="en-US" sz="1000" dirty="0"/>
              <a:t>画像メモリ</a:t>
            </a:r>
            <a:r>
              <a:rPr lang="en-US" altLang="ja-JP" sz="1000" dirty="0"/>
              <a:t>1</a:t>
            </a:r>
            <a:endParaRPr kumimoji="1" lang="ja-JP" altLang="en-US" sz="1000" dirty="0"/>
          </a:p>
        </p:txBody>
      </p:sp>
      <p:pic>
        <p:nvPicPr>
          <p:cNvPr id="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5669"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4862" y="5805264"/>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7369" y="6327576"/>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線矢印コネクタ 23"/>
          <p:cNvCxnSpPr/>
          <p:nvPr/>
        </p:nvCxnSpPr>
        <p:spPr>
          <a:xfrm>
            <a:off x="6015569" y="4882360"/>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039416" y="544670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23528" y="1268760"/>
            <a:ext cx="954107" cy="276999"/>
          </a:xfrm>
          <a:prstGeom prst="rect">
            <a:avLst/>
          </a:prstGeom>
          <a:noFill/>
        </p:spPr>
        <p:txBody>
          <a:bodyPr wrap="none" rtlCol="0">
            <a:spAutoFit/>
          </a:bodyPr>
          <a:lstStyle/>
          <a:p>
            <a:r>
              <a:rPr lang="ja-JP" altLang="en-US" sz="1200" b="1" dirty="0"/>
              <a:t>演算子一覧</a:t>
            </a:r>
            <a:endParaRPr kumimoji="1" lang="ja-JP" altLang="en-US" sz="1200" b="1" dirty="0"/>
          </a:p>
        </p:txBody>
      </p:sp>
      <p:sp>
        <p:nvSpPr>
          <p:cNvPr id="27" name="テキスト ボックス 26"/>
          <p:cNvSpPr txBox="1"/>
          <p:nvPr/>
        </p:nvSpPr>
        <p:spPr>
          <a:xfrm>
            <a:off x="323528" y="2575937"/>
            <a:ext cx="800219" cy="276999"/>
          </a:xfrm>
          <a:prstGeom prst="rect">
            <a:avLst/>
          </a:prstGeom>
          <a:noFill/>
        </p:spPr>
        <p:txBody>
          <a:bodyPr wrap="none" rtlCol="0">
            <a:spAutoFit/>
          </a:bodyPr>
          <a:lstStyle/>
          <a:p>
            <a:r>
              <a:rPr lang="ja-JP" altLang="en-US" sz="1200" b="1" dirty="0"/>
              <a:t>変数一覧</a:t>
            </a:r>
            <a:endParaRPr kumimoji="1" lang="ja-JP" altLang="en-US" sz="1200" b="1" dirty="0"/>
          </a:p>
        </p:txBody>
      </p:sp>
      <p:sp>
        <p:nvSpPr>
          <p:cNvPr id="28" name="テキスト ボックス 27"/>
          <p:cNvSpPr txBox="1"/>
          <p:nvPr/>
        </p:nvSpPr>
        <p:spPr>
          <a:xfrm>
            <a:off x="4788024" y="445184"/>
            <a:ext cx="889987" cy="276999"/>
          </a:xfrm>
          <a:prstGeom prst="rect">
            <a:avLst/>
          </a:prstGeom>
          <a:noFill/>
        </p:spPr>
        <p:txBody>
          <a:bodyPr wrap="none" rtlCol="0">
            <a:spAutoFit/>
          </a:bodyPr>
          <a:lstStyle/>
          <a:p>
            <a:r>
              <a:rPr lang="ja-JP" altLang="en-US" sz="1200" b="1" dirty="0"/>
              <a:t>マクロ一覧</a:t>
            </a:r>
            <a:endParaRPr kumimoji="1" lang="ja-JP" altLang="en-US" sz="1200" b="1" dirty="0"/>
          </a:p>
        </p:txBody>
      </p:sp>
    </p:spTree>
    <p:extLst>
      <p:ext uri="{BB962C8B-B14F-4D97-AF65-F5344CB8AC3E}">
        <p14:creationId xmlns:p14="http://schemas.microsoft.com/office/powerpoint/2010/main" val="219706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DE51B60-F627-4C5B-8612-23CBBA25F38E}"/>
              </a:ext>
            </a:extLst>
          </p:cNvPr>
          <p:cNvPicPr>
            <a:picLocks noChangeAspect="1"/>
          </p:cNvPicPr>
          <p:nvPr/>
        </p:nvPicPr>
        <p:blipFill>
          <a:blip r:embed="rId2"/>
          <a:stretch>
            <a:fillRect/>
          </a:stretch>
        </p:blipFill>
        <p:spPr>
          <a:xfrm>
            <a:off x="483782" y="1318702"/>
            <a:ext cx="2426921" cy="1512298"/>
          </a:xfrm>
          <a:prstGeom prst="rect">
            <a:avLst/>
          </a:prstGeom>
        </p:spPr>
      </p:pic>
      <p:sp>
        <p:nvSpPr>
          <p:cNvPr id="4" name="テキスト ボックス 3"/>
          <p:cNvSpPr txBox="1"/>
          <p:nvPr/>
        </p:nvSpPr>
        <p:spPr>
          <a:xfrm>
            <a:off x="3203848" y="15007"/>
            <a:ext cx="2475358" cy="461665"/>
          </a:xfrm>
          <a:prstGeom prst="rect">
            <a:avLst/>
          </a:prstGeom>
          <a:noFill/>
        </p:spPr>
        <p:txBody>
          <a:bodyPr wrap="none" rtlCol="0">
            <a:spAutoFit/>
          </a:bodyPr>
          <a:lstStyle/>
          <a:p>
            <a:r>
              <a:rPr kumimoji="1" lang="ja-JP" altLang="en-US" sz="2400" dirty="0"/>
              <a:t>チャートウィンドウ</a:t>
            </a:r>
          </a:p>
        </p:txBody>
      </p:sp>
      <p:graphicFrame>
        <p:nvGraphicFramePr>
          <p:cNvPr id="3" name="表 2"/>
          <p:cNvGraphicFramePr>
            <a:graphicFrameLocks noGrp="1"/>
          </p:cNvGraphicFramePr>
          <p:nvPr>
            <p:extLst>
              <p:ext uri="{D42A27DB-BD31-4B8C-83A1-F6EECF244321}">
                <p14:modId xmlns:p14="http://schemas.microsoft.com/office/powerpoint/2010/main" val="2322913301"/>
              </p:ext>
            </p:extLst>
          </p:nvPr>
        </p:nvGraphicFramePr>
        <p:xfrm>
          <a:off x="107504" y="3212976"/>
          <a:ext cx="9036496" cy="280107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グラフを描画する。</a:t>
                      </a:r>
                      <a:endParaRPr kumimoji="1" lang="en-US" altLang="ja-JP" sz="1200" dirty="0"/>
                    </a:p>
                    <a:p>
                      <a:r>
                        <a:rPr kumimoji="1" lang="ja-JP" altLang="en-US" sz="1200" dirty="0"/>
                        <a:t>描画されたデータ点をクリックして選択すると、選択されたデータ点が赤で表示され、その値が「データ値表示領域」に表示される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タブ</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グラフ表示するデータ系列番号（</a:t>
                      </a:r>
                      <a:r>
                        <a:rPr kumimoji="1" lang="en-US" altLang="ja-JP" sz="1200" dirty="0"/>
                        <a:t>0</a:t>
                      </a:r>
                      <a:r>
                        <a:rPr kumimoji="1" lang="ja-JP" altLang="en-US" sz="1200" dirty="0"/>
                        <a:t>～</a:t>
                      </a:r>
                      <a:r>
                        <a:rPr kumimoji="1" lang="en-US" altLang="ja-JP" sz="1200" dirty="0"/>
                        <a:t>9</a:t>
                      </a:r>
                      <a:r>
                        <a:rPr kumimoji="1" lang="ja-JP" altLang="en-US" sz="1200" dirty="0"/>
                        <a:t>）。変更するとグラフが再描画される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データ系列の要素数。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ｺﾝﾎﾞﾎﾞｯｸｽ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データ、ヒストグラム、スペクトラム（スペクトラムはデータの周波数の分布）</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グラフ描画領域でクリック選択されたデータ点の値を表示する。</a:t>
                      </a:r>
                      <a:endParaRPr kumimoji="1" lang="en-US" altLang="ja-JP" sz="1200" dirty="0"/>
                    </a:p>
                    <a:p>
                      <a:r>
                        <a:rPr kumimoji="1" lang="ja-JP" altLang="en-US" sz="1200" dirty="0"/>
                        <a:t>　</a:t>
                      </a:r>
                      <a:r>
                        <a:rPr kumimoji="1" lang="en-US" altLang="ja-JP" sz="1200" dirty="0"/>
                        <a:t>1</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p>
                      <a:r>
                        <a:rPr kumimoji="1" lang="ja-JP" altLang="en-US" sz="1200" dirty="0"/>
                        <a:t>　ヒストグラム：　値の範囲、度数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2</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データ系列クリアボタン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現在グラフ表示されているデータ系列をクリアする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638">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現在グラフ表示されているデータ系列をＣＳＶファイルに出力する。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25002">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重畳表示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ＯＮにすると複数のグラフを重畳表示する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483782" y="1628800"/>
            <a:ext cx="2432034"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7071" y="103093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1" name="直線コネクタ 10"/>
          <p:cNvCxnSpPr/>
          <p:nvPr/>
        </p:nvCxnSpPr>
        <p:spPr>
          <a:xfrm flipH="1" flipV="1">
            <a:off x="219431" y="1252405"/>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26913" y="96772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a:cxnSpLocks/>
          </p:cNvCxnSpPr>
          <p:nvPr/>
        </p:nvCxnSpPr>
        <p:spPr>
          <a:xfrm flipV="1">
            <a:off x="657476" y="1191235"/>
            <a:ext cx="104746" cy="376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187137" y="99789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6" name="直線コネクタ 15"/>
          <p:cNvCxnSpPr>
            <a:cxnSpLocks/>
            <a:endCxn id="15" idx="2"/>
          </p:cNvCxnSpPr>
          <p:nvPr/>
        </p:nvCxnSpPr>
        <p:spPr>
          <a:xfrm flipV="1">
            <a:off x="1071350" y="1274893"/>
            <a:ext cx="247394" cy="2871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923843" y="2348880"/>
            <a:ext cx="210297" cy="126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028991" y="2412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p:nvPr/>
        </p:nvCxnSpPr>
        <p:spPr>
          <a:xfrm flipH="1" flipV="1">
            <a:off x="2483768"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364570" y="991761"/>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22" name="直線コネクタ 21"/>
          <p:cNvCxnSpPr/>
          <p:nvPr/>
        </p:nvCxnSpPr>
        <p:spPr>
          <a:xfrm flipH="1" flipV="1">
            <a:off x="2699792"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580594" y="991761"/>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4" name="テキスト ボックス 23"/>
          <p:cNvSpPr txBox="1"/>
          <p:nvPr/>
        </p:nvSpPr>
        <p:spPr>
          <a:xfrm>
            <a:off x="636378" y="157885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25" name="テキスト ボックス 24"/>
          <p:cNvSpPr txBox="1"/>
          <p:nvPr/>
        </p:nvSpPr>
        <p:spPr>
          <a:xfrm>
            <a:off x="1331641" y="410180"/>
            <a:ext cx="6408711" cy="646331"/>
          </a:xfrm>
          <a:prstGeom prst="rect">
            <a:avLst/>
          </a:prstGeom>
          <a:solidFill>
            <a:schemeClr val="accent1">
              <a:lumMod val="40000"/>
              <a:lumOff val="60000"/>
            </a:schemeClr>
          </a:solidFill>
        </p:spPr>
        <p:txBody>
          <a:bodyPr wrap="square" rtlCol="0">
            <a:spAutoFit/>
          </a:bodyPr>
          <a:lstStyle/>
          <a:p>
            <a:r>
              <a:rPr lang="ja-JP" altLang="en-US" sz="1200" dirty="0"/>
              <a:t>数値データ系列をグラフ表示するウィンドウ。</a:t>
            </a:r>
            <a:r>
              <a:rPr lang="en-US" altLang="ja-JP" sz="1200" dirty="0"/>
              <a:t>1</a:t>
            </a:r>
            <a:r>
              <a:rPr lang="ja-JP" altLang="en-US" sz="1200" dirty="0"/>
              <a:t>次元分布／</a:t>
            </a:r>
            <a:r>
              <a:rPr lang="en-US" altLang="ja-JP" sz="1200" dirty="0"/>
              <a:t>2</a:t>
            </a:r>
            <a:r>
              <a:rPr lang="ja-JP" altLang="en-US" sz="1200" dirty="0"/>
              <a:t>次元分布に対応。</a:t>
            </a:r>
            <a:endParaRPr lang="en-US" altLang="ja-JP" sz="1200" dirty="0"/>
          </a:p>
          <a:p>
            <a:r>
              <a:rPr lang="en-US" altLang="ja-JP" sz="1200" dirty="0"/>
              <a:t>1</a:t>
            </a:r>
            <a:r>
              <a:rPr lang="ja-JP" altLang="en-US" sz="1200" dirty="0"/>
              <a:t>次元分布はヒストグラムとして表示することもできる。</a:t>
            </a:r>
            <a:endParaRPr lang="en-US" altLang="ja-JP" sz="1200" dirty="0"/>
          </a:p>
          <a:p>
            <a:r>
              <a:rPr lang="ja-JP" altLang="en-US" sz="1200" dirty="0"/>
              <a:t>データ系列の設定はカスタムファンクションで行うことを想定。</a:t>
            </a:r>
            <a:r>
              <a:rPr lang="en-US" altLang="ja-JP" sz="1200" dirty="0"/>
              <a:t>10</a:t>
            </a:r>
            <a:r>
              <a:rPr lang="ja-JP" altLang="en-US" sz="1200" dirty="0"/>
              <a:t>種類のデータ系列を保持できる。</a:t>
            </a:r>
            <a:endParaRPr lang="en-US" altLang="ja-JP" sz="1200" dirty="0"/>
          </a:p>
        </p:txBody>
      </p:sp>
      <p:sp>
        <p:nvSpPr>
          <p:cNvPr id="26" name="テキスト ボックス 25"/>
          <p:cNvSpPr txBox="1"/>
          <p:nvPr/>
        </p:nvSpPr>
        <p:spPr>
          <a:xfrm>
            <a:off x="1172953" y="2863969"/>
            <a:ext cx="878767" cy="276999"/>
          </a:xfrm>
          <a:prstGeom prst="rect">
            <a:avLst/>
          </a:prstGeom>
          <a:noFill/>
        </p:spPr>
        <p:txBody>
          <a:bodyPr wrap="none" rtlCol="0">
            <a:spAutoFit/>
          </a:bodyPr>
          <a:lstStyle/>
          <a:p>
            <a:r>
              <a:rPr kumimoji="1" lang="en-US" altLang="ja-JP" sz="1200" dirty="0"/>
              <a:t>1</a:t>
            </a:r>
            <a:r>
              <a:rPr kumimoji="1" lang="ja-JP" altLang="en-US" sz="1200" dirty="0"/>
              <a:t>次元分布</a:t>
            </a:r>
          </a:p>
        </p:txBody>
      </p:sp>
      <p:sp>
        <p:nvSpPr>
          <p:cNvPr id="27" name="テキスト ボックス 26"/>
          <p:cNvSpPr txBox="1"/>
          <p:nvPr/>
        </p:nvSpPr>
        <p:spPr>
          <a:xfrm>
            <a:off x="4283968" y="2863968"/>
            <a:ext cx="962123" cy="276999"/>
          </a:xfrm>
          <a:prstGeom prst="rect">
            <a:avLst/>
          </a:prstGeom>
          <a:noFill/>
        </p:spPr>
        <p:txBody>
          <a:bodyPr wrap="none" rtlCol="0">
            <a:spAutoFit/>
          </a:bodyPr>
          <a:lstStyle/>
          <a:p>
            <a:r>
              <a:rPr kumimoji="1" lang="ja-JP" altLang="en-US" sz="1200" dirty="0"/>
              <a:t>ヒストグラム</a:t>
            </a:r>
          </a:p>
        </p:txBody>
      </p:sp>
      <p:sp>
        <p:nvSpPr>
          <p:cNvPr id="28" name="テキスト ボックス 27"/>
          <p:cNvSpPr txBox="1"/>
          <p:nvPr/>
        </p:nvSpPr>
        <p:spPr>
          <a:xfrm>
            <a:off x="7115351" y="2863969"/>
            <a:ext cx="878767" cy="276999"/>
          </a:xfrm>
          <a:prstGeom prst="rect">
            <a:avLst/>
          </a:prstGeom>
          <a:noFill/>
        </p:spPr>
        <p:txBody>
          <a:bodyPr wrap="none" rtlCol="0">
            <a:spAutoFit/>
          </a:bodyPr>
          <a:lstStyle/>
          <a:p>
            <a:r>
              <a:rPr lang="en-US" altLang="ja-JP" sz="1200" dirty="0"/>
              <a:t>2</a:t>
            </a:r>
            <a:r>
              <a:rPr kumimoji="1" lang="ja-JP" altLang="en-US" sz="1200" dirty="0"/>
              <a:t>次元分布</a:t>
            </a:r>
          </a:p>
        </p:txBody>
      </p:sp>
      <p:graphicFrame>
        <p:nvGraphicFramePr>
          <p:cNvPr id="30" name="表 29"/>
          <p:cNvGraphicFramePr>
            <a:graphicFrameLocks noGrp="1"/>
          </p:cNvGraphicFramePr>
          <p:nvPr>
            <p:extLst>
              <p:ext uri="{D42A27DB-BD31-4B8C-83A1-F6EECF244321}">
                <p14:modId xmlns:p14="http://schemas.microsoft.com/office/powerpoint/2010/main" val="4132022955"/>
              </p:ext>
            </p:extLst>
          </p:nvPr>
        </p:nvGraphicFramePr>
        <p:xfrm>
          <a:off x="107504" y="6264736"/>
          <a:ext cx="8712968" cy="54864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ウィンドウサイズ変更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グラフ描画領域と各種コントロールの位置がウィンドウサイズに合わせて変更される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1" name="テキスト ボックス 30"/>
          <p:cNvSpPr txBox="1"/>
          <p:nvPr/>
        </p:nvSpPr>
        <p:spPr>
          <a:xfrm>
            <a:off x="107504" y="5999177"/>
            <a:ext cx="2173993" cy="276999"/>
          </a:xfrm>
          <a:prstGeom prst="rect">
            <a:avLst/>
          </a:prstGeom>
          <a:noFill/>
        </p:spPr>
        <p:txBody>
          <a:bodyPr wrap="none" rtlCol="0">
            <a:spAutoFit/>
          </a:bodyPr>
          <a:lstStyle/>
          <a:p>
            <a:r>
              <a:rPr lang="ja-JP" altLang="en-US" sz="1200" b="1" dirty="0"/>
              <a:t>ウィンドウサイズ変更</a:t>
            </a:r>
            <a:r>
              <a:rPr kumimoji="1" lang="ja-JP" altLang="en-US" sz="1200" b="1" dirty="0"/>
              <a:t>への対応</a:t>
            </a:r>
          </a:p>
        </p:txBody>
      </p:sp>
      <p:cxnSp>
        <p:nvCxnSpPr>
          <p:cNvPr id="32" name="直線コネクタ 31"/>
          <p:cNvCxnSpPr/>
          <p:nvPr/>
        </p:nvCxnSpPr>
        <p:spPr>
          <a:xfrm flipV="1">
            <a:off x="1611608" y="1263244"/>
            <a:ext cx="92204" cy="2935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19672" y="1052736"/>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35" name="図 34">
            <a:extLst>
              <a:ext uri="{FF2B5EF4-FFF2-40B4-BE49-F238E27FC236}">
                <a16:creationId xmlns:a16="http://schemas.microsoft.com/office/drawing/2014/main" id="{B5EC3A28-B441-458D-B6CD-FC6D197A29E0}"/>
              </a:ext>
            </a:extLst>
          </p:cNvPr>
          <p:cNvPicPr>
            <a:picLocks noChangeAspect="1"/>
          </p:cNvPicPr>
          <p:nvPr/>
        </p:nvPicPr>
        <p:blipFill>
          <a:blip r:embed="rId3"/>
          <a:stretch>
            <a:fillRect/>
          </a:stretch>
        </p:blipFill>
        <p:spPr>
          <a:xfrm>
            <a:off x="3419091" y="1328812"/>
            <a:ext cx="2438112" cy="1519271"/>
          </a:xfrm>
          <a:prstGeom prst="rect">
            <a:avLst/>
          </a:prstGeom>
        </p:spPr>
      </p:pic>
      <p:pic>
        <p:nvPicPr>
          <p:cNvPr id="37" name="図 36">
            <a:extLst>
              <a:ext uri="{FF2B5EF4-FFF2-40B4-BE49-F238E27FC236}">
                <a16:creationId xmlns:a16="http://schemas.microsoft.com/office/drawing/2014/main" id="{6DB67CF2-577C-492C-9B9D-258EF6DD2B44}"/>
              </a:ext>
            </a:extLst>
          </p:cNvPr>
          <p:cNvPicPr>
            <a:picLocks noChangeAspect="1"/>
          </p:cNvPicPr>
          <p:nvPr/>
        </p:nvPicPr>
        <p:blipFill>
          <a:blip r:embed="rId4"/>
          <a:stretch>
            <a:fillRect/>
          </a:stretch>
        </p:blipFill>
        <p:spPr>
          <a:xfrm>
            <a:off x="6444208" y="1336261"/>
            <a:ext cx="2438112" cy="1519271"/>
          </a:xfrm>
          <a:prstGeom prst="rect">
            <a:avLst/>
          </a:prstGeom>
        </p:spPr>
      </p:pic>
    </p:spTree>
    <p:extLst>
      <p:ext uri="{BB962C8B-B14F-4D97-AF65-F5344CB8AC3E}">
        <p14:creationId xmlns:p14="http://schemas.microsoft.com/office/powerpoint/2010/main" val="369920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604BBDD-5FB0-4672-8946-D6E84F26C5DB}"/>
              </a:ext>
            </a:extLst>
          </p:cNvPr>
          <p:cNvPicPr>
            <a:picLocks noChangeAspect="1"/>
          </p:cNvPicPr>
          <p:nvPr/>
        </p:nvPicPr>
        <p:blipFill>
          <a:blip r:embed="rId2"/>
          <a:stretch>
            <a:fillRect/>
          </a:stretch>
        </p:blipFill>
        <p:spPr>
          <a:xfrm>
            <a:off x="467544" y="548680"/>
            <a:ext cx="3420380" cy="2260877"/>
          </a:xfrm>
          <a:prstGeom prst="rect">
            <a:avLst/>
          </a:prstGeom>
        </p:spPr>
      </p:pic>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2880107250"/>
              </p:ext>
            </p:extLst>
          </p:nvPr>
        </p:nvGraphicFramePr>
        <p:xfrm>
          <a:off x="107504" y="3273951"/>
          <a:ext cx="9036496" cy="31089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リストビュー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ﾊﾞｯﾁ実行する画像ファイルのフルパスおよび入力／出力パラメタのリスト。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リスト要素追加ボタン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画像ファイルリストに追加するファイルを選択する。</a:t>
                      </a:r>
                      <a:endParaRPr kumimoji="1" lang="en-US" altLang="ja-JP" sz="1200" dirty="0"/>
                    </a:p>
                    <a:p>
                      <a:r>
                        <a:rPr kumimoji="1" lang="ja-JP" altLang="en-US" sz="1200" dirty="0"/>
                        <a:t>押下するとファイルダイアログが起動される。ファイルは複数選択できる。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4054">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リスト要素削除ボタン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画像ファイルリストで選択中のリスト要素を削除する。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4054">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リストクリアボタン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画像ファイルリストをすべてクリアする。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4054">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ＣＳＶ入力ボタン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画像ファイルリストをＣＳＶファイルから読み込む。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押下するとファイルダイアログが起動され、ＣＳＶファイルを選択すると入力実行される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4054">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画像ファイルリストの内容をＣＳＶファイルに出力する。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4054">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画像読み込み先メモリ番号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画像ファイルを展開する画像メモリ番号を設定する。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4054">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選択中の画像ファイルリスト要素についてバッチ実行する。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405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次実行ボタン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選択中のファイルリスト要素の次の要素についてバッチ実行する。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4054">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前実行ボタン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選択中のファイルリスト要素の前の要素についてバッチ実行する。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押下すると画像ファイルリストの先頭から順番に、すべてのリスト要素に対してバッチ実行を繰り返す。押し戻すと中断する。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バッチ実行ルール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バッチ実行時に、スクリプトとカスタムファンクションのどちらを先に実行するかを決める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846763"/>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211960" y="548680"/>
            <a:ext cx="4609540" cy="646331"/>
          </a:xfrm>
          <a:prstGeom prst="rect">
            <a:avLst/>
          </a:prstGeom>
          <a:solidFill>
            <a:schemeClr val="accent1">
              <a:lumMod val="40000"/>
              <a:lumOff val="60000"/>
            </a:schemeClr>
          </a:solidFill>
        </p:spPr>
        <p:txBody>
          <a:bodyPr wrap="square" rtlCol="0">
            <a:spAutoFit/>
          </a:bodyPr>
          <a:lstStyle/>
          <a:p>
            <a:r>
              <a:rPr lang="ja-JP" altLang="en-US" sz="1200" dirty="0"/>
              <a:t>バッチ実行とは、画像ファイルを読み込み、それらに対して、カスタムファンクションを実行すること。</a:t>
            </a:r>
            <a:endParaRPr lang="en-US" altLang="ja-JP" sz="1200" dirty="0"/>
          </a:p>
          <a:p>
            <a:r>
              <a:rPr lang="ja-JP" altLang="en-US" sz="1200" dirty="0"/>
              <a:t>このウィンドウでは、複数ファイルに対して連続的にバッチ実行できる</a:t>
            </a:r>
            <a:endParaRPr lang="en-US" altLang="ja-JP" sz="1200" dirty="0"/>
          </a:p>
        </p:txBody>
      </p:sp>
      <p:sp>
        <p:nvSpPr>
          <p:cNvPr id="7" name="テキスト ボックス 6"/>
          <p:cNvSpPr txBox="1"/>
          <p:nvPr/>
        </p:nvSpPr>
        <p:spPr>
          <a:xfrm>
            <a:off x="179512" y="3436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8" name="直線コネクタ 7"/>
          <p:cNvCxnSpPr/>
          <p:nvPr/>
        </p:nvCxnSpPr>
        <p:spPr>
          <a:xfrm flipH="1" flipV="1">
            <a:off x="37071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2453" y="934479"/>
            <a:ext cx="3354760"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0803" y="168048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572614" y="33265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3" name="直線コネクタ 12"/>
          <p:cNvCxnSpPr/>
          <p:nvPr/>
        </p:nvCxnSpPr>
        <p:spPr>
          <a:xfrm flipH="1" flipV="1">
            <a:off x="76382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004662" y="332656"/>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5" name="直線コネクタ 14"/>
          <p:cNvCxnSpPr/>
          <p:nvPr/>
        </p:nvCxnSpPr>
        <p:spPr>
          <a:xfrm flipH="1" flipV="1">
            <a:off x="119586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580726" y="332656"/>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17" name="直線コネクタ 16"/>
          <p:cNvCxnSpPr/>
          <p:nvPr/>
        </p:nvCxnSpPr>
        <p:spPr>
          <a:xfrm flipH="1" flipV="1">
            <a:off x="1771932"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51720"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19" name="直線コネクタ 18"/>
          <p:cNvCxnSpPr/>
          <p:nvPr/>
        </p:nvCxnSpPr>
        <p:spPr>
          <a:xfrm flipH="1" flipV="1">
            <a:off x="2242926"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3092894" y="332656"/>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21" name="直線コネクタ 20"/>
          <p:cNvCxnSpPr/>
          <p:nvPr/>
        </p:nvCxnSpPr>
        <p:spPr>
          <a:xfrm flipH="1" flipV="1">
            <a:off x="328410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39196" y="2748582"/>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cxnSp>
        <p:nvCxnSpPr>
          <p:cNvPr id="23" name="直線コネクタ 22"/>
          <p:cNvCxnSpPr/>
          <p:nvPr/>
        </p:nvCxnSpPr>
        <p:spPr>
          <a:xfrm flipH="1">
            <a:off x="305585" y="2748582"/>
            <a:ext cx="201895" cy="1385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511067" y="2786024"/>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cxnSp>
        <p:nvCxnSpPr>
          <p:cNvPr id="27" name="直線コネクタ 26"/>
          <p:cNvCxnSpPr/>
          <p:nvPr/>
        </p:nvCxnSpPr>
        <p:spPr>
          <a:xfrm flipH="1">
            <a:off x="643714" y="2755554"/>
            <a:ext cx="101561" cy="92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67416" y="2786024"/>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cxnSp>
        <p:nvCxnSpPr>
          <p:cNvPr id="30" name="直線コネクタ 29"/>
          <p:cNvCxnSpPr/>
          <p:nvPr/>
        </p:nvCxnSpPr>
        <p:spPr>
          <a:xfrm>
            <a:off x="839729" y="2742743"/>
            <a:ext cx="30710" cy="1179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073728" y="2797057"/>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4" name="直線コネクタ 33"/>
          <p:cNvCxnSpPr>
            <a:cxnSpLocks/>
            <a:endCxn id="33" idx="0"/>
          </p:cNvCxnSpPr>
          <p:nvPr/>
        </p:nvCxnSpPr>
        <p:spPr>
          <a:xfrm>
            <a:off x="1049883" y="2746405"/>
            <a:ext cx="194725" cy="50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211960" y="1630541"/>
            <a:ext cx="4609540" cy="830997"/>
          </a:xfrm>
          <a:prstGeom prst="rect">
            <a:avLst/>
          </a:prstGeom>
          <a:solidFill>
            <a:schemeClr val="accent1">
              <a:lumMod val="40000"/>
              <a:lumOff val="60000"/>
            </a:schemeClr>
          </a:solidFill>
        </p:spPr>
        <p:txBody>
          <a:bodyPr wrap="square" rtlCol="0">
            <a:spAutoFit/>
          </a:bodyPr>
          <a:lstStyle/>
          <a:p>
            <a:r>
              <a:rPr lang="ja-JP" altLang="en-US" sz="1200" dirty="0"/>
              <a:t>バッチ実行が有効なのは、カスタムファンクションのウィンドウが開かれているときのみである。</a:t>
            </a:r>
            <a:endParaRPr lang="en-US" altLang="ja-JP" sz="1200" dirty="0"/>
          </a:p>
          <a:p>
            <a:r>
              <a:rPr lang="ja-JP" altLang="en-US" sz="1200" dirty="0"/>
              <a:t>バッチ実行時には、カスタムファンクションに対して複数の入力および出力引数を与えることができる。詳細は別資料参照。</a:t>
            </a:r>
            <a:endParaRPr lang="en-US" altLang="ja-JP" sz="1200" dirty="0"/>
          </a:p>
        </p:txBody>
      </p:sp>
      <p:cxnSp>
        <p:nvCxnSpPr>
          <p:cNvPr id="38" name="直線コネクタ 37">
            <a:extLst>
              <a:ext uri="{FF2B5EF4-FFF2-40B4-BE49-F238E27FC236}">
                <a16:creationId xmlns:a16="http://schemas.microsoft.com/office/drawing/2014/main" id="{4C928640-7378-4795-8C95-272711213255}"/>
              </a:ext>
            </a:extLst>
          </p:cNvPr>
          <p:cNvCxnSpPr>
            <a:cxnSpLocks/>
          </p:cNvCxnSpPr>
          <p:nvPr/>
        </p:nvCxnSpPr>
        <p:spPr>
          <a:xfrm>
            <a:off x="2051720" y="2662571"/>
            <a:ext cx="331100" cy="1981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5A60800-3F08-4062-9137-387D5844C7BD}"/>
              </a:ext>
            </a:extLst>
          </p:cNvPr>
          <p:cNvSpPr txBox="1"/>
          <p:nvPr/>
        </p:nvSpPr>
        <p:spPr>
          <a:xfrm>
            <a:off x="2289515" y="2797057"/>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848298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2/2</a:t>
            </a:r>
            <a:r>
              <a:rPr kumimoji="1" lang="ja-JP" altLang="en-US" sz="2400" dirty="0"/>
              <a:t>）</a:t>
            </a:r>
          </a:p>
        </p:txBody>
      </p:sp>
      <p:graphicFrame>
        <p:nvGraphicFramePr>
          <p:cNvPr id="31" name="表 30"/>
          <p:cNvGraphicFramePr>
            <a:graphicFrameLocks noGrp="1"/>
          </p:cNvGraphicFramePr>
          <p:nvPr>
            <p:extLst>
              <p:ext uri="{D42A27DB-BD31-4B8C-83A1-F6EECF244321}">
                <p14:modId xmlns:p14="http://schemas.microsoft.com/office/powerpoint/2010/main" val="257256280"/>
              </p:ext>
            </p:extLst>
          </p:nvPr>
        </p:nvGraphicFramePr>
        <p:xfrm>
          <a:off x="251520" y="3993624"/>
          <a:ext cx="8712968" cy="927511"/>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8871">
                <a:tc>
                  <a:txBody>
                    <a:bodyPr/>
                    <a:lstStyle/>
                    <a:p>
                      <a:r>
                        <a:rPr kumimoji="1" lang="ja-JP" altLang="en-US" sz="1200" dirty="0"/>
                        <a:t>画像ファイルをドラッグ＆ドロップ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ファイルのパスを画像ファイルリストに追加する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9769">
                <a:tc>
                  <a:txBody>
                    <a:bodyPr/>
                    <a:lstStyle/>
                    <a:p>
                      <a:r>
                        <a:rPr kumimoji="1" lang="ja-JP" altLang="en-US" sz="1200" dirty="0"/>
                        <a:t>ＣＳＶファイルをドラッグ＆ドロップ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ＣＳＶファイルの内容を画像ファイルリストに追加する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2" name="テキスト ボックス 31"/>
          <p:cNvSpPr txBox="1"/>
          <p:nvPr/>
        </p:nvSpPr>
        <p:spPr>
          <a:xfrm>
            <a:off x="251520" y="3728065"/>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35" name="表 34"/>
          <p:cNvGraphicFramePr>
            <a:graphicFrameLocks noGrp="1"/>
          </p:cNvGraphicFramePr>
          <p:nvPr>
            <p:extLst>
              <p:ext uri="{D42A27DB-BD31-4B8C-83A1-F6EECF244321}">
                <p14:modId xmlns:p14="http://schemas.microsoft.com/office/powerpoint/2010/main" val="885136274"/>
              </p:ext>
            </p:extLst>
          </p:nvPr>
        </p:nvGraphicFramePr>
        <p:xfrm>
          <a:off x="251520" y="767621"/>
          <a:ext cx="8712968" cy="201330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200" dirty="0"/>
                        <a:t>画像ファイルリスト上で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1253">
                <a:tc>
                  <a:txBody>
                    <a:bodyPr/>
                    <a:lstStyle/>
                    <a:p>
                      <a:r>
                        <a:rPr kumimoji="1" lang="ja-JP" altLang="en-US" sz="1200" dirty="0"/>
                        <a:t>画像ファイルリスト上で</a:t>
                      </a:r>
                      <a:endParaRPr kumimoji="1" lang="en-US" altLang="ja-JP" sz="1200" dirty="0"/>
                    </a:p>
                    <a:p>
                      <a:r>
                        <a:rPr kumimoji="1" lang="ja-JP" altLang="en-US" sz="1200" dirty="0"/>
                        <a:t>ダブルクリック</a:t>
                      </a:r>
                      <a:endParaRPr kumimoji="1" lang="en-US" altLang="ja-JP" sz="1200" dirty="0"/>
                    </a:p>
                    <a:p>
                      <a:r>
                        <a:rPr kumimoji="1" lang="ja-JP" altLang="en-US" sz="1200" dirty="0"/>
                        <a:t>（マウス左ボタン）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リスト要素を選択し、バッチ実行する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選択された画像ファイルパスが入力可能な状態である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ja-JP" altLang="en-US" sz="1200" dirty="0"/>
                        <a:t>画像ファイルリスト上で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入力パラメータを変更するためのダイアログボックスを起動する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ja-JP" altLang="en-US" sz="1200" dirty="0"/>
                        <a:t>画像ファイルリストのアイテムインデックスをクリック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6" name="テキスト ボックス 35"/>
          <p:cNvSpPr txBox="1"/>
          <p:nvPr/>
        </p:nvSpPr>
        <p:spPr>
          <a:xfrm>
            <a:off x="251520" y="503388"/>
            <a:ext cx="1733167" cy="276999"/>
          </a:xfrm>
          <a:prstGeom prst="rect">
            <a:avLst/>
          </a:prstGeom>
          <a:noFill/>
        </p:spPr>
        <p:txBody>
          <a:bodyPr wrap="none" rtlCol="0">
            <a:spAutoFit/>
          </a:bodyPr>
          <a:lstStyle/>
          <a:p>
            <a:r>
              <a:rPr kumimoji="1" lang="ja-JP" altLang="en-US" sz="1200" b="1" dirty="0"/>
              <a:t>マウスイベントへの対応</a:t>
            </a:r>
          </a:p>
        </p:txBody>
      </p:sp>
    </p:spTree>
    <p:extLst>
      <p:ext uri="{BB962C8B-B14F-4D97-AF65-F5344CB8AC3E}">
        <p14:creationId xmlns:p14="http://schemas.microsoft.com/office/powerpoint/2010/main" val="61456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50750" y="1252059"/>
            <a:ext cx="5009482" cy="1477328"/>
          </a:xfrm>
          <a:prstGeom prst="rect">
            <a:avLst/>
          </a:prstGeom>
          <a:noFill/>
        </p:spPr>
        <p:txBody>
          <a:bodyPr wrap="square" rtlCol="0">
            <a:spAutoFit/>
          </a:bodyPr>
          <a:lstStyle/>
          <a:p>
            <a:r>
              <a:rPr kumimoji="1" lang="ja-JP" altLang="en-US" dirty="0"/>
              <a:t>■目的</a:t>
            </a:r>
            <a:endParaRPr kumimoji="1" lang="en-US" altLang="ja-JP" dirty="0"/>
          </a:p>
          <a:p>
            <a:r>
              <a:rPr lang="ja-JP" altLang="en-US" dirty="0"/>
              <a:t>■用語</a:t>
            </a:r>
            <a:r>
              <a:rPr kumimoji="1" lang="ja-JP" altLang="en-US" dirty="0"/>
              <a:t>の定義</a:t>
            </a:r>
            <a:endParaRPr kumimoji="1" lang="en-US" altLang="ja-JP" dirty="0"/>
          </a:p>
          <a:p>
            <a:r>
              <a:rPr lang="ja-JP" altLang="en-US" dirty="0"/>
              <a:t>■設計方針</a:t>
            </a:r>
            <a:endParaRPr lang="en-US" altLang="ja-JP" dirty="0"/>
          </a:p>
          <a:p>
            <a:r>
              <a:rPr lang="ja-JP" altLang="en-US" dirty="0"/>
              <a:t>■動作</a:t>
            </a:r>
            <a:r>
              <a:rPr kumimoji="1" lang="ja-JP" altLang="en-US" dirty="0"/>
              <a:t>環境</a:t>
            </a:r>
            <a:endParaRPr kumimoji="1" lang="en-US" altLang="ja-JP" dirty="0"/>
          </a:p>
          <a:p>
            <a:r>
              <a:rPr lang="ja-JP" altLang="en-US" dirty="0"/>
              <a:t>■参考資料一覧</a:t>
            </a:r>
            <a:endParaRPr kumimoji="1" lang="ja-JP" altLang="en-US" dirty="0"/>
          </a:p>
        </p:txBody>
      </p:sp>
      <p:sp>
        <p:nvSpPr>
          <p:cNvPr id="6" name="テキスト ボックス 5"/>
          <p:cNvSpPr txBox="1"/>
          <p:nvPr/>
        </p:nvSpPr>
        <p:spPr>
          <a:xfrm>
            <a:off x="4131821" y="15007"/>
            <a:ext cx="800219" cy="461665"/>
          </a:xfrm>
          <a:prstGeom prst="rect">
            <a:avLst/>
          </a:prstGeom>
          <a:noFill/>
        </p:spPr>
        <p:txBody>
          <a:bodyPr wrap="none" rtlCol="0">
            <a:spAutoFit/>
          </a:bodyPr>
          <a:lstStyle/>
          <a:p>
            <a:r>
              <a:rPr kumimoji="1" lang="ja-JP" altLang="en-US" sz="2400" dirty="0"/>
              <a:t>概要</a:t>
            </a:r>
          </a:p>
        </p:txBody>
      </p:sp>
    </p:spTree>
    <p:extLst>
      <p:ext uri="{BB962C8B-B14F-4D97-AF65-F5344CB8AC3E}">
        <p14:creationId xmlns:p14="http://schemas.microsoft.com/office/powerpoint/2010/main" val="3667481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61165CCF-A31D-408C-8DB0-D152DEAF747B}"/>
              </a:ext>
            </a:extLst>
          </p:cNvPr>
          <p:cNvPicPr>
            <a:picLocks noChangeAspect="1"/>
          </p:cNvPicPr>
          <p:nvPr/>
        </p:nvPicPr>
        <p:blipFill>
          <a:blip r:embed="rId2"/>
          <a:stretch>
            <a:fillRect/>
          </a:stretch>
        </p:blipFill>
        <p:spPr>
          <a:xfrm>
            <a:off x="422702" y="559898"/>
            <a:ext cx="1639931" cy="1827352"/>
          </a:xfrm>
          <a:prstGeom prst="rect">
            <a:avLst/>
          </a:prstGeom>
        </p:spPr>
      </p:pic>
      <p:sp>
        <p:nvSpPr>
          <p:cNvPr id="4" name="テキスト ボックス 3"/>
          <p:cNvSpPr txBox="1"/>
          <p:nvPr/>
        </p:nvSpPr>
        <p:spPr>
          <a:xfrm>
            <a:off x="3203848" y="15007"/>
            <a:ext cx="3775393" cy="461665"/>
          </a:xfrm>
          <a:prstGeom prst="rect">
            <a:avLst/>
          </a:prstGeom>
          <a:noFill/>
        </p:spPr>
        <p:txBody>
          <a:bodyPr wrap="none" rtlCol="0">
            <a:spAutoFit/>
          </a:bodyPr>
          <a:lstStyle/>
          <a:p>
            <a:r>
              <a:rPr lang="ja-JP" altLang="en-US" sz="2400" dirty="0"/>
              <a:t>フリーハンド</a:t>
            </a:r>
            <a:r>
              <a:rPr kumimoji="1" lang="ja-JP" altLang="en-US" sz="2400" dirty="0"/>
              <a:t>編集ウィンドウ</a:t>
            </a:r>
          </a:p>
        </p:txBody>
      </p:sp>
      <p:graphicFrame>
        <p:nvGraphicFramePr>
          <p:cNvPr id="3" name="表 2"/>
          <p:cNvGraphicFramePr>
            <a:graphicFrameLocks noGrp="1"/>
          </p:cNvGraphicFramePr>
          <p:nvPr>
            <p:extLst>
              <p:ext uri="{D42A27DB-BD31-4B8C-83A1-F6EECF244321}">
                <p14:modId xmlns:p14="http://schemas.microsoft.com/office/powerpoint/2010/main" val="1427913377"/>
              </p:ext>
            </p:extLst>
          </p:nvPr>
        </p:nvGraphicFramePr>
        <p:xfrm>
          <a:off x="107504" y="3233504"/>
          <a:ext cx="8928992" cy="3474720"/>
        </p:xfrm>
        <a:graphic>
          <a:graphicData uri="http://schemas.openxmlformats.org/drawingml/2006/table">
            <a:tbl>
              <a:tblPr/>
              <a:tblGrid>
                <a:gridCol w="390604">
                  <a:extLst>
                    <a:ext uri="{9D8B030D-6E8A-4147-A177-3AD203B41FA5}">
                      <a16:colId xmlns:a16="http://schemas.microsoft.com/office/drawing/2014/main" val="20000"/>
                    </a:ext>
                  </a:extLst>
                </a:gridCol>
                <a:gridCol w="1886239">
                  <a:extLst>
                    <a:ext uri="{9D8B030D-6E8A-4147-A177-3AD203B41FA5}">
                      <a16:colId xmlns:a16="http://schemas.microsoft.com/office/drawing/2014/main" val="20001"/>
                    </a:ext>
                  </a:extLst>
                </a:gridCol>
                <a:gridCol w="904518">
                  <a:extLst>
                    <a:ext uri="{9D8B030D-6E8A-4147-A177-3AD203B41FA5}">
                      <a16:colId xmlns:a16="http://schemas.microsoft.com/office/drawing/2014/main" val="20002"/>
                    </a:ext>
                  </a:extLst>
                </a:gridCol>
                <a:gridCol w="5747631">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モード選択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メインウィンドウの画像表示領域でクリック／ドラッグしたときの動作モードを選択する</a:t>
                      </a:r>
                      <a:endParaRPr kumimoji="1" lang="en-US" altLang="ja-JP" sz="1200" dirty="0"/>
                    </a:p>
                    <a:p>
                      <a:r>
                        <a:rPr kumimoji="1" lang="ja-JP" altLang="en-US" sz="1200" dirty="0"/>
                        <a:t>　</a:t>
                      </a:r>
                      <a:r>
                        <a:rPr kumimoji="1" lang="ja-JP" altLang="en-US" sz="1200" u="sng" dirty="0"/>
                        <a:t>ピック：</a:t>
                      </a:r>
                      <a:r>
                        <a:rPr kumimoji="1" lang="ja-JP" altLang="en-US" sz="1200" dirty="0"/>
                        <a:t>　　マウスカーソル位置の画像データ値を取得する</a:t>
                      </a:r>
                      <a:endParaRPr kumimoji="1" lang="en-US" altLang="ja-JP" sz="1200" dirty="0"/>
                    </a:p>
                    <a:p>
                      <a:r>
                        <a:rPr kumimoji="1" lang="ja-JP" altLang="en-US" sz="1200" dirty="0"/>
                        <a:t>　</a:t>
                      </a:r>
                      <a:r>
                        <a:rPr kumimoji="1" lang="ja-JP" altLang="en-US" sz="1200" u="sng" dirty="0"/>
                        <a:t>ペイント：</a:t>
                      </a:r>
                      <a:r>
                        <a:rPr kumimoji="1" lang="ja-JP" altLang="en-US" sz="1200" dirty="0"/>
                        <a:t>　クリック座標を中心とする円状に領域の画像データの値をに</a:t>
                      </a:r>
                      <a:endParaRPr kumimoji="1" lang="en-US" altLang="ja-JP" sz="1200" dirty="0"/>
                    </a:p>
                    <a:p>
                      <a:r>
                        <a:rPr kumimoji="1" lang="ja-JP" altLang="en-US" sz="1200" dirty="0"/>
                        <a:t>　　　　　　　　指定値を書き込む。本モード時はマウスカーソルのアイコンが変化する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塗りつぶし：クリック座標を含み、同じ色であるデータ領域を塗りつぶす</a:t>
                      </a:r>
                      <a:endParaRPr kumimoji="1" lang="en-US" altLang="ja-JP" sz="1200" dirty="0"/>
                    </a:p>
                    <a:p>
                      <a:r>
                        <a:rPr kumimoji="1" lang="ja-JP" altLang="en-US" sz="1200" dirty="0"/>
                        <a:t>　　　　　　　　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r>
                        <a:rPr kumimoji="1" lang="en-US" altLang="ja-JP" sz="1200" dirty="0"/>
                        <a:t>※</a:t>
                      </a:r>
                      <a:r>
                        <a:rPr kumimoji="1" lang="ja-JP" altLang="en-US" sz="1200" dirty="0"/>
                        <a:t>現在選択中の画像メモリが空のときは何もしない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にすると、現在選択中の画像メモリのマスクに対して処理ピック／ペイントを行う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OFF</a:t>
                      </a:r>
                      <a:r>
                        <a:rPr kumimoji="1" lang="ja-JP" altLang="en-US" sz="1200" dirty="0"/>
                        <a:t>のとき、画像データからピックされたデータ値およびペイントするデータ値を表示する。</a:t>
                      </a:r>
                      <a:endParaRPr kumimoji="1" lang="en-US" altLang="ja-JP" sz="1200" dirty="0"/>
                    </a:p>
                    <a:p>
                      <a:r>
                        <a:rPr kumimoji="1" lang="ja-JP" altLang="en-US" sz="1200" dirty="0"/>
                        <a:t>画像データの型が</a:t>
                      </a:r>
                      <a:r>
                        <a:rPr kumimoji="1" lang="en-US" altLang="ja-JP" sz="1200" dirty="0"/>
                        <a:t>RGB/RGB3D</a:t>
                      </a:r>
                      <a:r>
                        <a:rPr kumimoji="1" lang="ja-JP" altLang="en-US" sz="1200" dirty="0"/>
                        <a:t>のときは、左から赤・緑・青の成分が入る。それ以外の型のときは、一番左の値のみ有効になる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マスク編集</a:t>
                      </a:r>
                      <a:r>
                        <a:rPr kumimoji="1" lang="en-US" altLang="ja-JP" sz="1200" dirty="0"/>
                        <a:t>ON</a:t>
                      </a:r>
                      <a:r>
                        <a:rPr kumimoji="1" lang="ja-JP" altLang="en-US" sz="1200" dirty="0"/>
                        <a:t>のときに、ピック／ペイントするマスク値を表示する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ドットサイズ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ﾃｷｽﾄﾎﾞｯｸｽ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ペイントモードのときに、値を書き込む領域のサイズを指定する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64179"/>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作業領域内塗りつぶし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作業領域内部の画像データを同一値で塗りつぶす。</a:t>
                      </a:r>
                      <a:endParaRPr kumimoji="1" lang="en-US" altLang="ja-JP" sz="1200" dirty="0"/>
                    </a:p>
                    <a:p>
                      <a:r>
                        <a:rPr kumimoji="1" lang="ja-JP" altLang="en-US" sz="1200" dirty="0"/>
                        <a:t>作業領域使用</a:t>
                      </a:r>
                      <a:r>
                        <a:rPr kumimoji="1" lang="en-US" altLang="ja-JP" sz="1200" dirty="0"/>
                        <a:t>ON</a:t>
                      </a:r>
                      <a:r>
                        <a:rPr kumimoji="1" lang="ja-JP" altLang="en-US" sz="1200" dirty="0"/>
                        <a:t>状態のときのみ有効である。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5292666" y="594846"/>
            <a:ext cx="3743830" cy="1015663"/>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現在選択中の画像データをフリーハンドで編集するためのウィンドウ。</a:t>
            </a:r>
            <a:endParaRPr lang="en-US" altLang="ja-JP" sz="1200" dirty="0"/>
          </a:p>
          <a:p>
            <a:r>
              <a:rPr lang="ja-JP" altLang="en-US" sz="1200" dirty="0"/>
              <a:t>ピックとペイントの２モードが使える。</a:t>
            </a:r>
            <a:endParaRPr lang="en-US" altLang="ja-JP" sz="1200" dirty="0"/>
          </a:p>
          <a:p>
            <a:r>
              <a:rPr lang="ja-JP" altLang="en-US" sz="1200" dirty="0"/>
              <a:t>ピック／ペイントが有効なのはこのウィンドウが開かれているときのみである。</a:t>
            </a:r>
            <a:endParaRPr lang="en-US" altLang="ja-JP" sz="1200" dirty="0"/>
          </a:p>
        </p:txBody>
      </p:sp>
      <p:sp>
        <p:nvSpPr>
          <p:cNvPr id="7" name="正方形/長方形 6"/>
          <p:cNvSpPr/>
          <p:nvPr/>
        </p:nvSpPr>
        <p:spPr>
          <a:xfrm>
            <a:off x="499477" y="937899"/>
            <a:ext cx="1480235" cy="16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65631" y="1136086"/>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60089" y="1338362"/>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87799" y="1673642"/>
            <a:ext cx="1205346" cy="39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07504" y="40466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2" name="直線コネクタ 11"/>
          <p:cNvCxnSpPr/>
          <p:nvPr/>
        </p:nvCxnSpPr>
        <p:spPr>
          <a:xfrm flipH="1" flipV="1">
            <a:off x="298710" y="537647"/>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46450" y="753671"/>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4" name="直線コネクタ 13"/>
          <p:cNvCxnSpPr/>
          <p:nvPr/>
        </p:nvCxnSpPr>
        <p:spPr>
          <a:xfrm flipH="1" flipV="1">
            <a:off x="362474" y="892171"/>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93640" y="10527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8" name="直線コネクタ 17"/>
          <p:cNvCxnSpPr/>
          <p:nvPr/>
        </p:nvCxnSpPr>
        <p:spPr>
          <a:xfrm flipH="1" flipV="1">
            <a:off x="388294" y="1185719"/>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93640" y="126876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1" name="直線コネクタ 20"/>
          <p:cNvCxnSpPr/>
          <p:nvPr/>
        </p:nvCxnSpPr>
        <p:spPr>
          <a:xfrm flipH="1" flipV="1">
            <a:off x="388294" y="1401743"/>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93640" y="170080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3" name="直線コネクタ 22"/>
          <p:cNvCxnSpPr/>
          <p:nvPr/>
        </p:nvCxnSpPr>
        <p:spPr>
          <a:xfrm flipH="1" flipV="1">
            <a:off x="388294" y="1833791"/>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1683333" y="2193831"/>
            <a:ext cx="551349"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175083" y="2085515"/>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5" name="テキスト ボックス 24"/>
          <p:cNvSpPr txBox="1"/>
          <p:nvPr/>
        </p:nvSpPr>
        <p:spPr>
          <a:xfrm>
            <a:off x="3112946" y="2719953"/>
            <a:ext cx="1459054" cy="276999"/>
          </a:xfrm>
          <a:prstGeom prst="rect">
            <a:avLst/>
          </a:prstGeom>
          <a:noFill/>
        </p:spPr>
        <p:txBody>
          <a:bodyPr wrap="none" rtlCol="0">
            <a:spAutoFit/>
          </a:bodyPr>
          <a:lstStyle/>
          <a:p>
            <a:r>
              <a:rPr kumimoji="1" lang="ja-JP" altLang="en-US" sz="1200" dirty="0"/>
              <a:t>ペイント操作の様子</a:t>
            </a:r>
          </a:p>
        </p:txBody>
      </p:sp>
      <p:pic>
        <p:nvPicPr>
          <p:cNvPr id="19" name="図 18">
            <a:extLst>
              <a:ext uri="{FF2B5EF4-FFF2-40B4-BE49-F238E27FC236}">
                <a16:creationId xmlns:a16="http://schemas.microsoft.com/office/drawing/2014/main" id="{B13CB42B-7911-4BF9-8A18-D474A5BBF9D1}"/>
              </a:ext>
            </a:extLst>
          </p:cNvPr>
          <p:cNvPicPr>
            <a:picLocks noChangeAspect="1"/>
          </p:cNvPicPr>
          <p:nvPr/>
        </p:nvPicPr>
        <p:blipFill>
          <a:blip r:embed="rId3"/>
          <a:stretch>
            <a:fillRect/>
          </a:stretch>
        </p:blipFill>
        <p:spPr>
          <a:xfrm>
            <a:off x="2754790" y="557717"/>
            <a:ext cx="2117313" cy="2190746"/>
          </a:xfrm>
          <a:prstGeom prst="rect">
            <a:avLst/>
          </a:prstGeom>
        </p:spPr>
      </p:pic>
    </p:spTree>
    <p:extLst>
      <p:ext uri="{BB962C8B-B14F-4D97-AF65-F5344CB8AC3E}">
        <p14:creationId xmlns:p14="http://schemas.microsoft.com/office/powerpoint/2010/main" val="644775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2869632" cy="461665"/>
          </a:xfrm>
          <a:prstGeom prst="rect">
            <a:avLst/>
          </a:prstGeom>
          <a:noFill/>
        </p:spPr>
        <p:txBody>
          <a:bodyPr wrap="none" rtlCol="0">
            <a:spAutoFit/>
          </a:bodyPr>
          <a:lstStyle/>
          <a:p>
            <a:r>
              <a:rPr kumimoji="1" lang="en-US" altLang="ja-JP" sz="2400" dirty="0"/>
              <a:t>TCP/IP</a:t>
            </a:r>
            <a:r>
              <a:rPr kumimoji="1" lang="ja-JP" altLang="en-US" sz="2400" dirty="0"/>
              <a:t>通信ウィンドウ</a:t>
            </a:r>
          </a:p>
        </p:txBody>
      </p:sp>
      <p:graphicFrame>
        <p:nvGraphicFramePr>
          <p:cNvPr id="3" name="表 2"/>
          <p:cNvGraphicFramePr>
            <a:graphicFrameLocks noGrp="1"/>
          </p:cNvGraphicFramePr>
          <p:nvPr>
            <p:extLst>
              <p:ext uri="{D42A27DB-BD31-4B8C-83A1-F6EECF244321}">
                <p14:modId xmlns:p14="http://schemas.microsoft.com/office/powerpoint/2010/main" val="64109793"/>
              </p:ext>
            </p:extLst>
          </p:nvPr>
        </p:nvGraphicFramePr>
        <p:xfrm>
          <a:off x="107504" y="3129935"/>
          <a:ext cx="9036496" cy="32919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クライアント／サーバー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サーバー／クライアントの種別を選択する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ホスト名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通信先のホスト名または</a:t>
                      </a:r>
                      <a:r>
                        <a:rPr kumimoji="1" lang="en-US" altLang="ja-JP" sz="1200" dirty="0"/>
                        <a:t>IP</a:t>
                      </a:r>
                      <a:r>
                        <a:rPr kumimoji="1" lang="ja-JP" altLang="en-US" sz="1200" dirty="0"/>
                        <a:t>アドレスを設定する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ポート番号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通信ポート番号を設定する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通信開始ボタン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ｴﾃﾞｨｯﾄﾎﾞｯｸｽ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通信を開始する。</a:t>
                      </a:r>
                      <a:endParaRPr lang="en-US" altLang="ja-JP" sz="1200" dirty="0"/>
                    </a:p>
                    <a:p>
                      <a:r>
                        <a:rPr lang="ja-JP" altLang="en-US" sz="1200" dirty="0"/>
                        <a:t>　</a:t>
                      </a:r>
                      <a:r>
                        <a:rPr lang="ja-JP" altLang="en-US" sz="1200" u="sng" dirty="0"/>
                        <a:t>サーバー：</a:t>
                      </a:r>
                      <a:r>
                        <a:rPr lang="ja-JP" altLang="en-US" sz="1200" dirty="0"/>
                        <a:t>　</a:t>
                      </a:r>
                      <a:endParaRPr lang="en-US" altLang="ja-JP" sz="1200" dirty="0"/>
                    </a:p>
                    <a:p>
                      <a:r>
                        <a:rPr lang="ja-JP" altLang="en-US" sz="1200" dirty="0"/>
                        <a:t>　　押下すると通信待ち状態となり、クライアントから接続があるまで待つ。</a:t>
                      </a:r>
                      <a:endParaRPr lang="en-US" altLang="ja-JP" sz="1200" dirty="0"/>
                    </a:p>
                    <a:p>
                      <a:r>
                        <a:rPr lang="ja-JP" altLang="en-US" sz="1200" dirty="0"/>
                        <a:t>　　このときメインウィンドウのメッセージ表示領域に「接続待機中」と表示される。</a:t>
                      </a:r>
                      <a:endParaRPr lang="en-US" altLang="ja-JP" sz="1200" dirty="0"/>
                    </a:p>
                    <a:p>
                      <a:r>
                        <a:rPr lang="ja-JP" altLang="en-US" sz="1200" dirty="0"/>
                        <a:t>　　クライアントからの接続要請を受けると、通信確立中の状態になる</a:t>
                      </a:r>
                      <a:endParaRPr lang="en-US" altLang="ja-JP" sz="1200" dirty="0"/>
                    </a:p>
                    <a:p>
                      <a:r>
                        <a:rPr lang="ja-JP" altLang="en-US" sz="1200" dirty="0"/>
                        <a:t>　　押し戻すともとの状態に戻る。</a:t>
                      </a:r>
                      <a:endParaRPr lang="en-US" altLang="ja-JP" sz="1200" dirty="0"/>
                    </a:p>
                    <a:p>
                      <a:r>
                        <a:rPr lang="ja-JP" altLang="en-US" sz="1200" dirty="0"/>
                        <a:t>　</a:t>
                      </a:r>
                      <a:r>
                        <a:rPr lang="ja-JP" altLang="en-US" sz="1200" u="sng" dirty="0"/>
                        <a:t>クライアント：</a:t>
                      </a:r>
                      <a:r>
                        <a:rPr lang="ja-JP" altLang="en-US" sz="1200" dirty="0"/>
                        <a:t>　</a:t>
                      </a:r>
                      <a:endParaRPr lang="en-US" altLang="ja-JP" sz="1200" dirty="0"/>
                    </a:p>
                    <a:p>
                      <a:r>
                        <a:rPr lang="ja-JP" altLang="en-US" sz="1200" dirty="0"/>
                        <a:t>　　押下すると通信待ち状態となり、サーバーを探す。</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このときメインウィンドウのメッセージ表示領域に「接続待機中」と表示される。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サーバーと通信確立できたら、通信確立中の状態になる。押し戻すともとの状態に戻る</a:t>
                      </a:r>
                      <a:endParaRPr lang="en-US" altLang="ja-JP" sz="1200" dirty="0"/>
                    </a:p>
                    <a:p>
                      <a:r>
                        <a:rPr lang="ja-JP" altLang="en-US" sz="1200" dirty="0"/>
                        <a:t>　　通信確立でずに一定時間がたつと、「通信失敗」と表示される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テスト送信文字列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テスト送信する文字列を設定する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テスト送信を実行する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受信文字列表示領域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受信した文字列を順次表示する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852936"/>
            <a:ext cx="1380506" cy="276999"/>
          </a:xfrm>
          <a:prstGeom prst="rect">
            <a:avLst/>
          </a:prstGeom>
          <a:noFill/>
        </p:spPr>
        <p:txBody>
          <a:bodyPr wrap="none" rtlCol="0">
            <a:spAutoFit/>
          </a:bodyPr>
          <a:lstStyle/>
          <a:p>
            <a:r>
              <a:rPr kumimoji="1" lang="ja-JP" altLang="en-US" sz="1200" b="1" dirty="0"/>
              <a:t>各部の名称と役割</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21" y="764704"/>
            <a:ext cx="2120963"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148064" y="738862"/>
            <a:ext cx="3816424" cy="1015663"/>
          </a:xfrm>
          <a:prstGeom prst="rect">
            <a:avLst/>
          </a:prstGeom>
          <a:solidFill>
            <a:schemeClr val="accent1">
              <a:lumMod val="40000"/>
              <a:lumOff val="60000"/>
            </a:schemeClr>
          </a:solidFill>
        </p:spPr>
        <p:txBody>
          <a:bodyPr wrap="square" rtlCol="0">
            <a:spAutoFit/>
          </a:bodyPr>
          <a:lstStyle/>
          <a:p>
            <a:r>
              <a:rPr lang="en-US" altLang="ja-JP" sz="1200" dirty="0"/>
              <a:t>TCP/IP</a:t>
            </a:r>
            <a:r>
              <a:rPr lang="ja-JP" altLang="en-US" sz="1200" dirty="0"/>
              <a:t>の通信を確立するためのウィンドウ。</a:t>
            </a:r>
            <a:endParaRPr lang="en-US" altLang="ja-JP" sz="1200" dirty="0"/>
          </a:p>
          <a:p>
            <a:r>
              <a:rPr lang="ja-JP" altLang="en-US" sz="1200" dirty="0"/>
              <a:t>通信できるのはテキストデータのみ。</a:t>
            </a:r>
            <a:endParaRPr lang="en-US" altLang="ja-JP" sz="1200" dirty="0"/>
          </a:p>
          <a:p>
            <a:r>
              <a:rPr lang="ja-JP" altLang="en-US" sz="1200" dirty="0"/>
              <a:t>通信内容はカスタムファンクションで実装することを想定</a:t>
            </a:r>
            <a:endParaRPr lang="en-US" altLang="ja-JP" sz="1200" dirty="0"/>
          </a:p>
          <a:p>
            <a:r>
              <a:rPr lang="ja-JP" altLang="en-US" sz="1200" dirty="0"/>
              <a:t>通信が確立されたら、このウィンドウを非表示にしても通信状態は継続される。</a:t>
            </a:r>
            <a:endParaRPr lang="en-US" altLang="ja-JP" sz="1200" dirty="0"/>
          </a:p>
        </p:txBody>
      </p:sp>
      <p:sp>
        <p:nvSpPr>
          <p:cNvPr id="7" name="テキスト ボックス 6"/>
          <p:cNvSpPr txBox="1"/>
          <p:nvPr/>
        </p:nvSpPr>
        <p:spPr>
          <a:xfrm>
            <a:off x="107504" y="69269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8" name="直線コネクタ 7"/>
          <p:cNvCxnSpPr/>
          <p:nvPr/>
        </p:nvCxnSpPr>
        <p:spPr>
          <a:xfrm flipH="1" flipV="1">
            <a:off x="323528" y="831196"/>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505659" y="894794"/>
            <a:ext cx="1330037" cy="157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771988"/>
            <a:ext cx="2112711" cy="186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3565629" y="2610761"/>
            <a:ext cx="954107" cy="276999"/>
          </a:xfrm>
          <a:prstGeom prst="rect">
            <a:avLst/>
          </a:prstGeom>
          <a:noFill/>
        </p:spPr>
        <p:txBody>
          <a:bodyPr wrap="none" rtlCol="0">
            <a:spAutoFit/>
          </a:bodyPr>
          <a:lstStyle/>
          <a:p>
            <a:r>
              <a:rPr kumimoji="1" lang="ja-JP" altLang="en-US" sz="1200" dirty="0"/>
              <a:t>通信確立中</a:t>
            </a:r>
          </a:p>
        </p:txBody>
      </p:sp>
      <p:sp>
        <p:nvSpPr>
          <p:cNvPr id="12" name="テキスト ボックス 11"/>
          <p:cNvSpPr txBox="1"/>
          <p:nvPr/>
        </p:nvSpPr>
        <p:spPr>
          <a:xfrm>
            <a:off x="154694" y="91975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370718" y="1058253"/>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5469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flipV="1">
            <a:off x="370718" y="1274277"/>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979712" y="1169169"/>
            <a:ext cx="1688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76538" y="103842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9" name="テキスト ボックス 18"/>
          <p:cNvSpPr txBox="1"/>
          <p:nvPr/>
        </p:nvSpPr>
        <p:spPr>
          <a:xfrm>
            <a:off x="107504" y="1351801"/>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a:endCxn id="19" idx="3"/>
          </p:cNvCxnSpPr>
          <p:nvPr/>
        </p:nvCxnSpPr>
        <p:spPr>
          <a:xfrm flipH="1" flipV="1">
            <a:off x="370718" y="1490301"/>
            <a:ext cx="52887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347276" y="128305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4" name="テキスト ボックス 23"/>
          <p:cNvSpPr txBox="1"/>
          <p:nvPr/>
        </p:nvSpPr>
        <p:spPr>
          <a:xfrm>
            <a:off x="1403648" y="185585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2205684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p:cNvPicPr>
            <a:picLocks noChangeAspect="1" noChangeArrowheads="1"/>
          </p:cNvPicPr>
          <p:nvPr/>
        </p:nvPicPr>
        <p:blipFill>
          <a:blip r:embed="rId2" cstate="print"/>
          <a:srcRect/>
          <a:stretch>
            <a:fillRect/>
          </a:stretch>
        </p:blipFill>
        <p:spPr bwMode="auto">
          <a:xfrm>
            <a:off x="431540" y="404665"/>
            <a:ext cx="2700300" cy="1944216"/>
          </a:xfrm>
          <a:prstGeom prst="rect">
            <a:avLst/>
          </a:prstGeom>
          <a:noFill/>
          <a:ln w="9525">
            <a:noFill/>
            <a:miter lim="800000"/>
            <a:headEnd/>
            <a:tailEnd/>
          </a:ln>
        </p:spPr>
      </p:pic>
      <p:sp>
        <p:nvSpPr>
          <p:cNvPr id="4" name="テキスト ボックス 3"/>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222426110"/>
              </p:ext>
            </p:extLst>
          </p:nvPr>
        </p:nvGraphicFramePr>
        <p:xfrm>
          <a:off x="107504" y="2614846"/>
          <a:ext cx="9036496" cy="393909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値化結果の格納先を選択する</a:t>
                      </a:r>
                      <a:endParaRPr kumimoji="1" lang="en-US" altLang="ja-JP" sz="1200" dirty="0"/>
                    </a:p>
                    <a:p>
                      <a:r>
                        <a:rPr kumimoji="1" lang="ja-JP" altLang="en-US" sz="1200" dirty="0"/>
                        <a:t>　　指定された番号の画像メモリに</a:t>
                      </a:r>
                      <a:r>
                        <a:rPr kumimoji="1" lang="en-US" altLang="ja-JP" sz="1200" dirty="0"/>
                        <a:t>BYTE</a:t>
                      </a:r>
                      <a:r>
                        <a:rPr kumimoji="1" lang="ja-JP" altLang="en-US" sz="1200" dirty="0"/>
                        <a:t>型データを</a:t>
                      </a:r>
                      <a:endParaRPr kumimoji="1" lang="en-US" altLang="ja-JP" sz="1200" dirty="0"/>
                    </a:p>
                    <a:p>
                      <a:r>
                        <a:rPr kumimoji="1" lang="ja-JP" altLang="en-US" sz="1200" dirty="0"/>
                        <a:t>　　新規取得して入れる。現在選択中の画像番号は指定できない。</a:t>
                      </a:r>
                      <a:endParaRPr kumimoji="1" lang="en-US" altLang="ja-JP" sz="1200" dirty="0"/>
                    </a:p>
                    <a:p>
                      <a:r>
                        <a:rPr kumimoji="1" lang="ja-JP" altLang="en-US" sz="1200" dirty="0"/>
                        <a:t>　　指定された番号の画像メモリが空でない場合は上書きするかどうか問い合わせる</a:t>
                      </a:r>
                      <a:endParaRPr kumimoji="1" lang="en-US" altLang="ja-JP" sz="1200" dirty="0"/>
                    </a:p>
                    <a:p>
                      <a:r>
                        <a:rPr kumimoji="1" lang="ja-JP" altLang="en-US" sz="1200" dirty="0"/>
                        <a:t>　　「表示画像を元画像にする」ボタンを押すと、原画像に表示中の画像メモリ番号を、結果画像には表示中の画像メモリ番号＋１となる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30138">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値化アルゴを選択する。（詳細は次ページ参照）</a:t>
                      </a:r>
                      <a:endParaRPr kumimoji="1" lang="en-US" altLang="ja-JP" sz="1200" dirty="0"/>
                    </a:p>
                    <a:p>
                      <a:r>
                        <a:rPr kumimoji="1" lang="ja-JP" altLang="en-US" sz="1200" dirty="0"/>
                        <a:t>画像データが</a:t>
                      </a:r>
                      <a:r>
                        <a:rPr kumimoji="1" lang="en-US" altLang="ja-JP" sz="1200" dirty="0"/>
                        <a:t>RGB/RGB3D</a:t>
                      </a:r>
                      <a:r>
                        <a:rPr kumimoji="1" lang="ja-JP" altLang="en-US" sz="1200" dirty="0"/>
                        <a:t>型で</a:t>
                      </a:r>
                      <a:r>
                        <a:rPr kumimoji="1" lang="en-US" altLang="ja-JP" sz="1200" dirty="0"/>
                        <a:t>RGB</a:t>
                      </a:r>
                      <a:r>
                        <a:rPr kumimoji="1" lang="ja-JP" altLang="en-US" sz="1200" dirty="0"/>
                        <a:t>カラー表示のときは、以下の式で求めた濃度値の範囲となる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I = 2.99*R + 5.87*G+1.14*B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状態では</a:t>
                      </a:r>
                      <a:r>
                        <a:rPr kumimoji="1" lang="en-US" altLang="ja-JP" sz="1200" dirty="0"/>
                        <a:t>2</a:t>
                      </a:r>
                      <a:r>
                        <a:rPr kumimoji="1" lang="ja-JP" altLang="en-US" sz="1200" dirty="0"/>
                        <a:t>値化結果が反転される。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a:t>
                      </a:r>
                      <a:r>
                        <a:rPr kumimoji="1" lang="ja-JP" altLang="en-US" sz="1200" dirty="0" err="1"/>
                        <a:t>べ</a:t>
                      </a:r>
                      <a:r>
                        <a:rPr kumimoji="1" lang="ja-JP" altLang="en-US" sz="1200" dirty="0"/>
                        <a:t>リング設定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結果格納先が画像メモリの場合のみ有効。</a:t>
                      </a:r>
                      <a:endParaRPr kumimoji="1" lang="en-US" altLang="ja-JP" sz="1200" dirty="0"/>
                    </a:p>
                    <a:p>
                      <a:r>
                        <a:rPr kumimoji="1" lang="ja-JP" altLang="en-US" sz="1200" dirty="0"/>
                        <a:t>「ラベリングする」をＯＮにすると、</a:t>
                      </a:r>
                      <a:r>
                        <a:rPr kumimoji="1" lang="en-US" altLang="ja-JP" sz="1200" dirty="0"/>
                        <a:t>2</a:t>
                      </a:r>
                      <a:r>
                        <a:rPr kumimoji="1" lang="ja-JP" altLang="en-US" sz="1200" dirty="0"/>
                        <a:t>値化後にラベリングを行い、ラベル番号を</a:t>
                      </a:r>
                      <a:r>
                        <a:rPr kumimoji="1" lang="en-US" altLang="ja-JP" sz="1200" dirty="0"/>
                        <a:t>WORD</a:t>
                      </a:r>
                      <a:r>
                        <a:rPr kumimoji="1" lang="ja-JP" altLang="en-US" sz="1200" dirty="0"/>
                        <a:t>型データに入れる。ラベリング時の最低面積値を設定できる。</a:t>
                      </a:r>
                      <a:endParaRPr kumimoji="1" lang="en-US" altLang="ja-JP" sz="1200" dirty="0"/>
                    </a:p>
                    <a:p>
                      <a:r>
                        <a:rPr kumimoji="1" lang="ja-JP" altLang="en-US" sz="1200" dirty="0"/>
                        <a:t>ラベリング結果の画像は、ラベル番号の変化が解りやすいように、データ値１ごとに色が大きく変わるカラーパレットが作成される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値化を実行する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状態では、作業領域内部のみ</a:t>
                      </a:r>
                      <a:r>
                        <a:rPr kumimoji="1" lang="en-US" altLang="ja-JP" sz="1200" dirty="0"/>
                        <a:t>2</a:t>
                      </a:r>
                      <a:r>
                        <a:rPr kumimoji="1" lang="ja-JP" altLang="en-US" sz="1200" dirty="0"/>
                        <a:t>値化する</a:t>
                      </a:r>
                      <a:endParaRPr kumimoji="1" lang="en-US" altLang="ja-JP" sz="1200" dirty="0"/>
                    </a:p>
                    <a:p>
                      <a:r>
                        <a:rPr kumimoji="1" lang="ja-JP" altLang="en-US" sz="1200" dirty="0"/>
                        <a:t>結果格納先が画像メモリで、マスク使用</a:t>
                      </a:r>
                      <a:r>
                        <a:rPr kumimoji="1" lang="en-US" altLang="ja-JP" sz="1200" dirty="0"/>
                        <a:t>ON</a:t>
                      </a:r>
                      <a:r>
                        <a:rPr kumimoji="1" lang="ja-JP" altLang="en-US" sz="1200" dirty="0"/>
                        <a:t>状態のときは、マスク</a:t>
                      </a:r>
                      <a:r>
                        <a:rPr kumimoji="1" lang="en-US" altLang="ja-JP" sz="1200" dirty="0"/>
                        <a:t>OFF</a:t>
                      </a:r>
                      <a:r>
                        <a:rPr kumimoji="1" lang="ja-JP" altLang="en-US" sz="1200" dirty="0"/>
                        <a:t>の画素のみ</a:t>
                      </a:r>
                      <a:r>
                        <a:rPr kumimoji="1" lang="en-US" altLang="ja-JP" sz="1200" dirty="0"/>
                        <a:t>2</a:t>
                      </a:r>
                      <a:r>
                        <a:rPr kumimoji="1" lang="ja-JP" altLang="en-US" sz="1200" dirty="0"/>
                        <a:t>値化する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実行前に結果格納先に入っていた画像データは、バックアップ用のメモリに格納される。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2337847"/>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572000" y="447055"/>
            <a:ext cx="3816424" cy="461665"/>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a:t>
            </a:r>
            <a:r>
              <a:rPr lang="en-US" altLang="ja-JP" sz="1200" dirty="0"/>
              <a:t>2</a:t>
            </a:r>
            <a:r>
              <a:rPr lang="ja-JP" altLang="en-US" sz="1200" dirty="0"/>
              <a:t>値化するためのウィンドウ</a:t>
            </a:r>
            <a:endParaRPr lang="en-US" altLang="ja-JP" sz="1200" dirty="0"/>
          </a:p>
          <a:p>
            <a:r>
              <a:rPr lang="ja-JP" altLang="en-US" sz="1200" dirty="0"/>
              <a:t>ラベリングをすることもできる</a:t>
            </a:r>
            <a:endParaRPr lang="en-US" altLang="ja-JP" sz="1200" dirty="0"/>
          </a:p>
        </p:txBody>
      </p:sp>
      <p:sp>
        <p:nvSpPr>
          <p:cNvPr id="7" name="正方形/長方形 6"/>
          <p:cNvSpPr/>
          <p:nvPr/>
        </p:nvSpPr>
        <p:spPr>
          <a:xfrm>
            <a:off x="433652" y="552306"/>
            <a:ext cx="2266140" cy="284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90451" y="836712"/>
            <a:ext cx="1849301"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95536" y="1778206"/>
            <a:ext cx="2520280" cy="35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5496" y="476672"/>
            <a:ext cx="37354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1" name="直線コネクタ 10"/>
          <p:cNvCxnSpPr/>
          <p:nvPr/>
        </p:nvCxnSpPr>
        <p:spPr>
          <a:xfrm flipH="1" flipV="1">
            <a:off x="251521" y="615172"/>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0314" y="7037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a:endCxn id="12" idx="3"/>
          </p:cNvCxnSpPr>
          <p:nvPr/>
        </p:nvCxnSpPr>
        <p:spPr>
          <a:xfrm flipH="1" flipV="1">
            <a:off x="323528" y="842229"/>
            <a:ext cx="168834" cy="720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131840" y="69269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a:off x="2843808" y="842228"/>
            <a:ext cx="360040" cy="997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940634" y="1783849"/>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1" name="テキスト ボックス 20"/>
          <p:cNvSpPr txBox="1"/>
          <p:nvPr/>
        </p:nvSpPr>
        <p:spPr>
          <a:xfrm>
            <a:off x="82686" y="206084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2" name="直線コネクタ 21"/>
          <p:cNvCxnSpPr/>
          <p:nvPr/>
        </p:nvCxnSpPr>
        <p:spPr>
          <a:xfrm flipH="1" flipV="1">
            <a:off x="298710" y="2199348"/>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610" y="1231537"/>
            <a:ext cx="1325742" cy="99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0019" y="1238584"/>
            <a:ext cx="1310413" cy="98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1238584"/>
            <a:ext cx="1316346" cy="9872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テキスト ボックス 25"/>
          <p:cNvSpPr txBox="1"/>
          <p:nvPr/>
        </p:nvSpPr>
        <p:spPr>
          <a:xfrm>
            <a:off x="4645749" y="2204864"/>
            <a:ext cx="646331" cy="276999"/>
          </a:xfrm>
          <a:prstGeom prst="rect">
            <a:avLst/>
          </a:prstGeom>
          <a:noFill/>
        </p:spPr>
        <p:txBody>
          <a:bodyPr wrap="none" rtlCol="0">
            <a:spAutoFit/>
          </a:bodyPr>
          <a:lstStyle/>
          <a:p>
            <a:r>
              <a:rPr kumimoji="1" lang="ja-JP" altLang="en-US" sz="1200" dirty="0"/>
              <a:t>元画像</a:t>
            </a:r>
          </a:p>
        </p:txBody>
      </p:sp>
      <p:sp>
        <p:nvSpPr>
          <p:cNvPr id="27" name="テキスト ボックス 26"/>
          <p:cNvSpPr txBox="1"/>
          <p:nvPr/>
        </p:nvSpPr>
        <p:spPr>
          <a:xfrm>
            <a:off x="6026429" y="2204864"/>
            <a:ext cx="724878" cy="276999"/>
          </a:xfrm>
          <a:prstGeom prst="rect">
            <a:avLst/>
          </a:prstGeom>
          <a:noFill/>
        </p:spPr>
        <p:txBody>
          <a:bodyPr wrap="none" rtlCol="0">
            <a:spAutoFit/>
          </a:bodyPr>
          <a:lstStyle/>
          <a:p>
            <a:r>
              <a:rPr kumimoji="1" lang="en-US" altLang="ja-JP" sz="1200" dirty="0"/>
              <a:t>2</a:t>
            </a:r>
            <a:r>
              <a:rPr kumimoji="1" lang="ja-JP" altLang="en-US" sz="1200" dirty="0"/>
              <a:t>値画像</a:t>
            </a:r>
          </a:p>
        </p:txBody>
      </p:sp>
      <p:sp>
        <p:nvSpPr>
          <p:cNvPr id="28" name="テキスト ボックス 27"/>
          <p:cNvSpPr txBox="1"/>
          <p:nvPr/>
        </p:nvSpPr>
        <p:spPr>
          <a:xfrm>
            <a:off x="7366043" y="2204864"/>
            <a:ext cx="917239" cy="276999"/>
          </a:xfrm>
          <a:prstGeom prst="rect">
            <a:avLst/>
          </a:prstGeom>
          <a:noFill/>
        </p:spPr>
        <p:txBody>
          <a:bodyPr wrap="none" rtlCol="0">
            <a:spAutoFit/>
          </a:bodyPr>
          <a:lstStyle/>
          <a:p>
            <a:r>
              <a:rPr kumimoji="1" lang="ja-JP" altLang="en-US" sz="1200" dirty="0"/>
              <a:t>ラベル画像</a:t>
            </a:r>
            <a:endParaRPr kumimoji="1" lang="en-US" altLang="ja-JP" sz="1200" dirty="0"/>
          </a:p>
        </p:txBody>
      </p:sp>
      <p:sp>
        <p:nvSpPr>
          <p:cNvPr id="29" name="テキスト ボックス 28"/>
          <p:cNvSpPr txBox="1"/>
          <p:nvPr/>
        </p:nvSpPr>
        <p:spPr>
          <a:xfrm>
            <a:off x="4314610" y="977238"/>
            <a:ext cx="646331" cy="276999"/>
          </a:xfrm>
          <a:prstGeom prst="rect">
            <a:avLst/>
          </a:prstGeom>
          <a:noFill/>
        </p:spPr>
        <p:txBody>
          <a:bodyPr wrap="none" rtlCol="0">
            <a:spAutoFit/>
          </a:bodyPr>
          <a:lstStyle/>
          <a:p>
            <a:r>
              <a:rPr kumimoji="1" lang="ja-JP" altLang="en-US" sz="1200" b="1" dirty="0"/>
              <a:t>使用例</a:t>
            </a:r>
          </a:p>
        </p:txBody>
      </p:sp>
    </p:spTree>
    <p:extLst>
      <p:ext uri="{BB962C8B-B14F-4D97-AF65-F5344CB8AC3E}">
        <p14:creationId xmlns:p14="http://schemas.microsoft.com/office/powerpoint/2010/main" val="3463436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218838695"/>
              </p:ext>
            </p:extLst>
          </p:nvPr>
        </p:nvGraphicFramePr>
        <p:xfrm>
          <a:off x="107504" y="620688"/>
          <a:ext cx="8352928" cy="5976664"/>
        </p:xfrm>
        <a:graphic>
          <a:graphicData uri="http://schemas.openxmlformats.org/drawingml/2006/table">
            <a:tbl>
              <a:tblPr/>
              <a:tblGrid>
                <a:gridCol w="686586">
                  <a:extLst>
                    <a:ext uri="{9D8B030D-6E8A-4147-A177-3AD203B41FA5}">
                      <a16:colId xmlns:a16="http://schemas.microsoft.com/office/drawing/2014/main" val="20000"/>
                    </a:ext>
                  </a:extLst>
                </a:gridCol>
                <a:gridCol w="3738081">
                  <a:extLst>
                    <a:ext uri="{9D8B030D-6E8A-4147-A177-3AD203B41FA5}">
                      <a16:colId xmlns:a16="http://schemas.microsoft.com/office/drawing/2014/main" val="20001"/>
                    </a:ext>
                  </a:extLst>
                </a:gridCol>
                <a:gridCol w="3928261">
                  <a:extLst>
                    <a:ext uri="{9D8B030D-6E8A-4147-A177-3AD203B41FA5}">
                      <a16:colId xmlns:a16="http://schemas.microsoft.com/office/drawing/2014/main" val="20002"/>
                    </a:ext>
                  </a:extLst>
                </a:gridCol>
              </a:tblGrid>
              <a:tr h="95432">
                <a:tc>
                  <a:txBody>
                    <a:bodyPr/>
                    <a:lstStyle/>
                    <a:p>
                      <a:r>
                        <a:rPr kumimoji="1" lang="ja-JP" altLang="en-US" sz="1200" dirty="0"/>
                        <a:t>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詳細</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113264">
                <a:tc rowSpan="3">
                  <a:txBody>
                    <a:bodyPr/>
                    <a:lstStyle/>
                    <a:p>
                      <a:r>
                        <a:rPr kumimoji="1" lang="ja-JP" altLang="en-US" sz="1200" dirty="0"/>
                        <a:t>グローバル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閾値手入力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画像全体を指定された濃度閾値で２値化する</a:t>
                      </a:r>
                      <a:endParaRPr kumimoji="1" lang="en-US" altLang="ja-JP" sz="1200" dirty="0"/>
                    </a:p>
                    <a:p>
                      <a:r>
                        <a:rPr kumimoji="1" lang="ja-JP" altLang="en-US" sz="1200" dirty="0"/>
                        <a:t>上記濃度閾値は、数値入力またはスクロールバーで制御する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80120">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判別分析（大津法）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画像全体を判別分析によって自動で決定した濃度閾値で２値化する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0811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r>
                        <a:rPr kumimoji="1" lang="ja-JP" altLang="en-US" sz="1200" dirty="0"/>
                        <a:t>タイル法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画像全体を</a:t>
                      </a:r>
                      <a:r>
                        <a:rPr kumimoji="1" lang="ja-JP" altLang="en-US" sz="1200" b="0" i="0" u="none" strike="noStrike" kern="1200" cap="none" spc="0" normalizeH="0" baseline="0" noProof="0" dirty="0" err="1">
                          <a:ln>
                            <a:noFill/>
                          </a:ln>
                          <a:solidFill>
                            <a:prstClr val="black"/>
                          </a:solidFill>
                          <a:effectLst/>
                          <a:uLnTx/>
                          <a:uFillTx/>
                          <a:latin typeface="+mn-lt"/>
                          <a:ea typeface="+mn-ea"/>
                          <a:cs typeface="+mn-cs"/>
                        </a:rPr>
                        <a:t>の</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黒画素が占める割合を何％にするかを指定することで、濃度閾値を自動で決める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上記割合は、数値入力またはスクロールバーで制御する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80120">
                <a:tc rowSpan="3">
                  <a:txBody>
                    <a:bodyPr/>
                    <a:lstStyle/>
                    <a:p>
                      <a:r>
                        <a:rPr kumimoji="1" lang="ja-JP" altLang="en-US" sz="1200" dirty="0"/>
                        <a:t>ローカル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ガウシアン自己差分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原画像とガウシアンフィルタ後の画像の差分画像を２値化する。あるサイズのシェーディングをキャンセルする効果がある。</a:t>
                      </a:r>
                      <a:endParaRPr kumimoji="1" lang="en-US" altLang="ja-JP" sz="1200" dirty="0"/>
                    </a:p>
                    <a:p>
                      <a:r>
                        <a:rPr kumimoji="1" lang="ja-JP" altLang="en-US" sz="1200" dirty="0"/>
                        <a:t>フィルタサイズと差分のオフセット値を制御する</a:t>
                      </a:r>
                      <a:endParaRPr kumimoji="1" lang="en-US" altLang="ja-JP" sz="1200" dirty="0"/>
                    </a:p>
                    <a:p>
                      <a:endParaRPr kumimoji="1" lang="en-US" altLang="ja-JP" sz="1200" dirty="0"/>
                    </a:p>
                    <a:p>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17729">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ラプラシアンオブガウシアンによって、ある太さの線を強調した画像に対して、２値化をおこなう</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フィルタサイズと差分のオフセット値を制御する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443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NICK</a:t>
                      </a:r>
                      <a:r>
                        <a:rPr kumimoji="1" lang="ja-JP" altLang="en-US" sz="1200" dirty="0"/>
                        <a:t>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未実装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2/2</a:t>
            </a:r>
            <a:r>
              <a:rPr kumimoji="1" lang="ja-JP" altLang="en-US" sz="2400" dirty="0"/>
              <a:t>）</a:t>
            </a:r>
          </a:p>
        </p:txBody>
      </p:sp>
      <p:pic>
        <p:nvPicPr>
          <p:cNvPr id="6146" name="Picture 2"/>
          <p:cNvPicPr>
            <a:picLocks noChangeAspect="1" noChangeArrowheads="1"/>
          </p:cNvPicPr>
          <p:nvPr/>
        </p:nvPicPr>
        <p:blipFill>
          <a:blip r:embed="rId2" cstate="print"/>
          <a:srcRect/>
          <a:stretch>
            <a:fillRect/>
          </a:stretch>
        </p:blipFill>
        <p:spPr bwMode="auto">
          <a:xfrm>
            <a:off x="1090811" y="1076960"/>
            <a:ext cx="2473077" cy="67300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043608" y="2204864"/>
            <a:ext cx="2592288" cy="624069"/>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043608" y="3211930"/>
            <a:ext cx="3384376" cy="721126"/>
          </a:xfrm>
          <a:prstGeom prst="rect">
            <a:avLst/>
          </a:prstGeom>
          <a:noFill/>
          <a:ln w="9525">
            <a:noFill/>
            <a:miter lim="800000"/>
            <a:headEnd/>
            <a:tailEnd/>
          </a:ln>
        </p:spPr>
      </p:pic>
      <p:pic>
        <p:nvPicPr>
          <p:cNvPr id="6150" name="Picture 6"/>
          <p:cNvPicPr>
            <a:picLocks noChangeAspect="1" noChangeArrowheads="1"/>
          </p:cNvPicPr>
          <p:nvPr/>
        </p:nvPicPr>
        <p:blipFill>
          <a:blip r:embed="rId5" cstate="print"/>
          <a:srcRect/>
          <a:stretch>
            <a:fillRect/>
          </a:stretch>
        </p:blipFill>
        <p:spPr bwMode="auto">
          <a:xfrm>
            <a:off x="971600" y="5373217"/>
            <a:ext cx="2269225" cy="792088"/>
          </a:xfrm>
          <a:prstGeom prst="rect">
            <a:avLst/>
          </a:prstGeom>
          <a:noFill/>
          <a:ln w="9525">
            <a:noFill/>
            <a:miter lim="800000"/>
            <a:headEnd/>
            <a:tailEnd/>
          </a:ln>
        </p:spPr>
      </p:pic>
      <p:pic>
        <p:nvPicPr>
          <p:cNvPr id="6151" name="Picture 7"/>
          <p:cNvPicPr>
            <a:picLocks noChangeAspect="1" noChangeArrowheads="1"/>
          </p:cNvPicPr>
          <p:nvPr/>
        </p:nvPicPr>
        <p:blipFill>
          <a:blip r:embed="rId6" cstate="print"/>
          <a:srcRect/>
          <a:stretch>
            <a:fillRect/>
          </a:stretch>
        </p:blipFill>
        <p:spPr bwMode="auto">
          <a:xfrm>
            <a:off x="971600" y="4221089"/>
            <a:ext cx="2304256" cy="8333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692696"/>
            <a:ext cx="318398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153" y="718340"/>
            <a:ext cx="3145944" cy="163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987824" y="0"/>
            <a:ext cx="4137671" cy="461665"/>
          </a:xfrm>
          <a:prstGeom prst="rect">
            <a:avLst/>
          </a:prstGeom>
          <a:noFill/>
        </p:spPr>
        <p:txBody>
          <a:bodyPr wrap="none" rtlCol="0">
            <a:spAutoFit/>
          </a:bodyPr>
          <a:lstStyle/>
          <a:p>
            <a:r>
              <a:rPr lang="ja-JP" altLang="en-US" sz="2400" dirty="0"/>
              <a:t>動画ファイル入出力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686467556"/>
              </p:ext>
            </p:extLst>
          </p:nvPr>
        </p:nvGraphicFramePr>
        <p:xfrm>
          <a:off x="107504" y="2679144"/>
          <a:ext cx="9036496" cy="4206240"/>
        </p:xfrm>
        <a:graphic>
          <a:graphicData uri="http://schemas.openxmlformats.org/drawingml/2006/table">
            <a:tbl>
              <a:tblPr/>
              <a:tblGrid>
                <a:gridCol w="395307">
                  <a:extLst>
                    <a:ext uri="{9D8B030D-6E8A-4147-A177-3AD203B41FA5}">
                      <a16:colId xmlns:a16="http://schemas.microsoft.com/office/drawing/2014/main" val="20000"/>
                    </a:ext>
                  </a:extLst>
                </a:gridCol>
                <a:gridCol w="17649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5940152">
                  <a:extLst>
                    <a:ext uri="{9D8B030D-6E8A-4147-A177-3AD203B41FA5}">
                      <a16:colId xmlns:a16="http://schemas.microsoft.com/office/drawing/2014/main" val="20003"/>
                    </a:ext>
                  </a:extLst>
                </a:gridCol>
              </a:tblGrid>
              <a:tr h="17269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45381">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フォルダパス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開くファイル一式が入ったフォルダパスを表示する。編集はできない</a:t>
                      </a:r>
                      <a:endParaRPr kumimoji="1" lang="en-US" altLang="ja-JP" sz="1200" dirty="0"/>
                    </a:p>
                    <a:p>
                      <a:r>
                        <a:rPr kumimoji="1" lang="ja-JP" altLang="en-US" sz="1200" u="sng" dirty="0"/>
                        <a:t>保存する場合：</a:t>
                      </a:r>
                      <a:r>
                        <a:rPr kumimoji="1" lang="ja-JP" altLang="en-US" sz="1200" dirty="0"/>
                        <a:t>　ファイルを保存するフォルダパスを設定する。編集可能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53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不使用</a:t>
                      </a:r>
                      <a:endParaRPr kumimoji="1" lang="en-US" altLang="ja-JP" sz="1200" dirty="0"/>
                    </a:p>
                    <a:p>
                      <a:r>
                        <a:rPr kumimoji="1" lang="ja-JP" altLang="en-US" sz="1200" u="sng" dirty="0"/>
                        <a:t>保存する場合：</a:t>
                      </a:r>
                      <a:r>
                        <a:rPr kumimoji="1" lang="ja-JP" altLang="en-US" sz="1200" dirty="0"/>
                        <a:t>　保存するファイルの連続名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38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動画データの幅／高さ／ページ数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読み込む画像ファイルの幅／高さおよび枚数が表示される</a:t>
                      </a:r>
                      <a:endParaRPr kumimoji="1" lang="en-US" altLang="ja-JP" sz="1200" dirty="0"/>
                    </a:p>
                    <a:p>
                      <a:r>
                        <a:rPr kumimoji="1" lang="ja-JP" altLang="en-US" sz="1200" u="sng" dirty="0"/>
                        <a:t>保存する場合：</a:t>
                      </a:r>
                      <a:r>
                        <a:rPr kumimoji="1" lang="ja-JP" altLang="en-US" sz="1200" dirty="0"/>
                        <a:t>　現在選択中の画像データの幅／高さ／ページ数が表示される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807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選択したファイルの拡張子が表示される。選択はできない。</a:t>
                      </a:r>
                      <a:endParaRPr kumimoji="1" lang="en-US" altLang="ja-JP" sz="1200" dirty="0"/>
                    </a:p>
                    <a:p>
                      <a:r>
                        <a:rPr kumimoji="1" lang="ja-JP" altLang="en-US" sz="1200" u="sng" dirty="0"/>
                        <a:t>保存する場合：</a:t>
                      </a:r>
                      <a:r>
                        <a:rPr kumimoji="1" lang="ja-JP" altLang="en-US" sz="1200" dirty="0"/>
                        <a:t>　現在選択中の画像データの型によって選択できるものが異なる</a:t>
                      </a:r>
                      <a:endParaRPr kumimoji="1" lang="en-US" altLang="ja-JP" sz="1200" dirty="0"/>
                    </a:p>
                    <a:p>
                      <a:r>
                        <a:rPr kumimoji="1" lang="ja-JP" altLang="en-US" sz="1200" dirty="0"/>
                        <a:t>　　　</a:t>
                      </a:r>
                      <a:r>
                        <a:rPr kumimoji="1" lang="en-US" altLang="ja-JP" sz="1200" dirty="0"/>
                        <a:t>3D</a:t>
                      </a:r>
                      <a:r>
                        <a:rPr kumimoji="1" lang="ja-JP" altLang="en-US" sz="1200" dirty="0"/>
                        <a:t>→</a:t>
                      </a:r>
                      <a:r>
                        <a:rPr kumimoji="1" lang="en-US" altLang="ja-JP" sz="1200" dirty="0"/>
                        <a:t>*.RAW</a:t>
                      </a:r>
                      <a:r>
                        <a:rPr kumimoji="1" lang="ja-JP" altLang="en-US" sz="1200" dirty="0" err="1"/>
                        <a:t>、</a:t>
                      </a:r>
                      <a:r>
                        <a:rPr kumimoji="1" lang="en-US" altLang="ja-JP" sz="1200" dirty="0"/>
                        <a:t>*.BMP</a:t>
                      </a:r>
                      <a:r>
                        <a:rPr kumimoji="1" lang="ja-JP" altLang="en-US" sz="1200" dirty="0"/>
                        <a:t>　を選択できる　　</a:t>
                      </a:r>
                      <a:r>
                        <a:rPr kumimoji="1" lang="en-US" altLang="ja-JP" sz="1200" dirty="0"/>
                        <a:t>FLOAT3D</a:t>
                      </a:r>
                      <a:r>
                        <a:rPr kumimoji="1" lang="ja-JP" altLang="en-US" sz="1200" dirty="0"/>
                        <a:t>→</a:t>
                      </a:r>
                      <a:r>
                        <a:rPr kumimoji="1" lang="en-US" altLang="ja-JP" sz="1200" dirty="0"/>
                        <a:t>*.Float</a:t>
                      </a:r>
                      <a:r>
                        <a:rPr kumimoji="1" lang="ja-JP" altLang="en-US" sz="1200" dirty="0"/>
                        <a:t>のみ　　 </a:t>
                      </a:r>
                      <a:r>
                        <a:rPr kumimoji="1" lang="en-US" altLang="ja-JP" sz="1200" dirty="0"/>
                        <a:t>RGB3D</a:t>
                      </a:r>
                      <a:r>
                        <a:rPr kumimoji="1" lang="ja-JP" altLang="en-US" sz="1200" dirty="0"/>
                        <a:t>→</a:t>
                      </a:r>
                      <a:r>
                        <a:rPr kumimoji="1" lang="en-US" altLang="ja-JP" sz="1200" dirty="0"/>
                        <a:t>*.BMP</a:t>
                      </a:r>
                      <a:r>
                        <a:rPr kumimoji="1" lang="ja-JP" altLang="en-US" sz="1200" dirty="0"/>
                        <a:t>のみ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38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画像ファイル一覧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ﾘｽﾄﾎﾞｯｸｽ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読み込みファイル名一式</a:t>
                      </a:r>
                      <a:endParaRPr kumimoji="1" lang="en-US" altLang="ja-JP" sz="1200" dirty="0"/>
                    </a:p>
                    <a:p>
                      <a:r>
                        <a:rPr kumimoji="1" lang="ja-JP" altLang="en-US" sz="1200" u="sng" dirty="0"/>
                        <a:t>保存する場合：</a:t>
                      </a:r>
                      <a:r>
                        <a:rPr kumimoji="1" lang="ja-JP" altLang="en-US" sz="1200" dirty="0"/>
                        <a:t>　不使用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6345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画像ファイル参照ボタン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押下するとファイルダイアログが起動して、複数ファイルを選択できる。</a:t>
                      </a:r>
                      <a:endParaRPr kumimoji="1" lang="en-US" altLang="ja-JP" sz="1200" dirty="0"/>
                    </a:p>
                    <a:p>
                      <a:r>
                        <a:rPr kumimoji="1" lang="ja-JP" altLang="en-US" sz="1200" u="sng" dirty="0"/>
                        <a:t>開く場合：</a:t>
                      </a:r>
                      <a:r>
                        <a:rPr kumimoji="1" lang="ja-JP" altLang="en-US" sz="1200" dirty="0"/>
                        <a:t>　　　　　選択したファイル一覧、フォルダパス、高さ、幅、枚数が表示される</a:t>
                      </a:r>
                      <a:endParaRPr kumimoji="1" lang="en-US" altLang="ja-JP" sz="1200" dirty="0"/>
                    </a:p>
                    <a:p>
                      <a:r>
                        <a:rPr kumimoji="1" lang="ja-JP" altLang="en-US" sz="1200" dirty="0"/>
                        <a:t>　　　　　　　　　　　ただし、選択したファイルがすべて同じ型・サイズでなければいけない</a:t>
                      </a:r>
                      <a:endParaRPr kumimoji="1" lang="en-US" altLang="ja-JP" sz="1200" dirty="0"/>
                    </a:p>
                    <a:p>
                      <a:r>
                        <a:rPr kumimoji="1" lang="ja-JP" altLang="en-US" sz="1200" u="sng" dirty="0"/>
                        <a:t>保存する場合：</a:t>
                      </a:r>
                      <a:r>
                        <a:rPr kumimoji="1" lang="ja-JP" altLang="en-US" sz="1200" dirty="0"/>
                        <a:t>　選択した画像ファイルのフォルダパスが表示され、</a:t>
                      </a:r>
                      <a:endParaRPr kumimoji="1" lang="en-US" altLang="ja-JP" sz="1200" dirty="0"/>
                    </a:p>
                    <a:p>
                      <a:r>
                        <a:rPr kumimoji="1" lang="ja-JP" altLang="en-US" sz="1200" dirty="0"/>
                        <a:t>　　　　　　　　　　　ファイルタイトル（ファイル名から拡張子省略）が連続名として表示される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3614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ＯＫボタン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開く場合：</a:t>
                      </a:r>
                      <a:r>
                        <a:rPr kumimoji="1" lang="ja-JP" altLang="en-US" sz="1200" dirty="0"/>
                        <a:t>　　　　　ファイル読み込み実行する。　画像メモリに既にデータが入っている場合は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データを上書きするかを確認し、上書きする場合は元の画像データは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バックアップ用のメモリ領域に格納される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保存する場合：</a:t>
                      </a:r>
                      <a:r>
                        <a:rPr kumimoji="1" lang="ja-JP" altLang="en-US" sz="1200" dirty="0"/>
                        <a:t>　ファイル保存実行</a:t>
                      </a:r>
                      <a:endParaRPr kumimoji="1" lang="en-US" altLang="ja-JP" sz="1200" dirty="0"/>
                    </a:p>
                    <a:p>
                      <a:r>
                        <a:rPr lang="ja-JP" altLang="en-US" sz="1200" dirty="0"/>
                        <a:t>　　　　　　　　　　　ファイル名は、連続名の後に</a:t>
                      </a:r>
                      <a:r>
                        <a:rPr lang="en-US" altLang="ja-JP" sz="1200" dirty="0"/>
                        <a:t>3</a:t>
                      </a:r>
                      <a:r>
                        <a:rPr lang="ja-JP" altLang="en-US" sz="1200" dirty="0"/>
                        <a:t>ケタの連続番号がついたものになる</a:t>
                      </a:r>
                      <a:endParaRPr lang="en-US" altLang="ja-JP" sz="1200" dirty="0"/>
                    </a:p>
                    <a:p>
                      <a:r>
                        <a:rPr kumimoji="1" lang="ja-JP" altLang="en-US" sz="1200" dirty="0"/>
                        <a:t>　　　　　　　　　　　（上図の例ならば、</a:t>
                      </a:r>
                      <a:r>
                        <a:rPr kumimoji="1" lang="en-US" altLang="ja-JP" sz="1200" dirty="0"/>
                        <a:t>img_000.bmp ,  img_001.bmp  ,,,</a:t>
                      </a:r>
                      <a:r>
                        <a:rPr kumimoji="1" lang="ja-JP" altLang="en-US" sz="1200" dirty="0"/>
                        <a:t>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431921"/>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827584" y="404664"/>
            <a:ext cx="7450163" cy="276999"/>
          </a:xfrm>
          <a:prstGeom prst="rect">
            <a:avLst/>
          </a:prstGeom>
          <a:solidFill>
            <a:schemeClr val="accent1">
              <a:lumMod val="40000"/>
              <a:lumOff val="60000"/>
            </a:schemeClr>
          </a:solidFill>
        </p:spPr>
        <p:txBody>
          <a:bodyPr wrap="square" rtlCol="0">
            <a:spAutoFit/>
          </a:bodyPr>
          <a:lstStyle/>
          <a:p>
            <a:r>
              <a:rPr lang="en-US" altLang="ja-JP" sz="1200" dirty="0"/>
              <a:t>3D</a:t>
            </a:r>
            <a:r>
              <a:rPr lang="ja-JP" altLang="en-US" sz="1200" dirty="0"/>
              <a:t>／</a:t>
            </a:r>
            <a:r>
              <a:rPr lang="en-US" altLang="ja-JP" sz="1200" dirty="0"/>
              <a:t>FLOAT3D</a:t>
            </a:r>
            <a:r>
              <a:rPr lang="ja-JP" altLang="en-US" sz="1200" dirty="0"/>
              <a:t>／</a:t>
            </a:r>
            <a:r>
              <a:rPr lang="en-US" altLang="ja-JP" sz="1200" dirty="0"/>
              <a:t>RGB3D</a:t>
            </a:r>
            <a:r>
              <a:rPr lang="ja-JP" altLang="en-US" sz="1200" dirty="0"/>
              <a:t>型の画像データを複数枚の画像ファイルとして入出力するためのウィンドウ</a:t>
            </a:r>
            <a:endParaRPr lang="en-US" altLang="ja-JP" sz="1200" dirty="0"/>
          </a:p>
        </p:txBody>
      </p:sp>
      <p:sp>
        <p:nvSpPr>
          <p:cNvPr id="8" name="正方形/長方形 7"/>
          <p:cNvSpPr/>
          <p:nvPr/>
        </p:nvSpPr>
        <p:spPr>
          <a:xfrm>
            <a:off x="2987825" y="1078255"/>
            <a:ext cx="1368152" cy="122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43929" y="80125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0" name="直線コネクタ 9"/>
          <p:cNvCxnSpPr/>
          <p:nvPr/>
        </p:nvCxnSpPr>
        <p:spPr>
          <a:xfrm flipH="1" flipV="1">
            <a:off x="1260823" y="92523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43608" y="101740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1260502" y="114138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331640" y="1268510"/>
            <a:ext cx="1368152" cy="313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31641" y="2299519"/>
            <a:ext cx="3240360" cy="261610"/>
          </a:xfrm>
          <a:prstGeom prst="rect">
            <a:avLst/>
          </a:prstGeom>
          <a:noFill/>
        </p:spPr>
        <p:txBody>
          <a:bodyPr wrap="square" rtlCol="0">
            <a:spAutoFit/>
          </a:bodyPr>
          <a:lstStyle/>
          <a:p>
            <a:r>
              <a:rPr lang="ja-JP" altLang="en-US" sz="1100" b="1" dirty="0"/>
              <a:t>複数のファイルを動画データとして開く場合</a:t>
            </a:r>
            <a:endParaRPr lang="en-US" altLang="ja-JP" sz="1100" b="1" dirty="0"/>
          </a:p>
        </p:txBody>
      </p:sp>
      <p:sp>
        <p:nvSpPr>
          <p:cNvPr id="17" name="テキスト ボックス 16"/>
          <p:cNvSpPr txBox="1"/>
          <p:nvPr/>
        </p:nvSpPr>
        <p:spPr>
          <a:xfrm>
            <a:off x="4644008" y="2303294"/>
            <a:ext cx="3600400" cy="261610"/>
          </a:xfrm>
          <a:prstGeom prst="rect">
            <a:avLst/>
          </a:prstGeom>
          <a:noFill/>
        </p:spPr>
        <p:txBody>
          <a:bodyPr wrap="square" rtlCol="0">
            <a:spAutoFit/>
          </a:bodyPr>
          <a:lstStyle/>
          <a:p>
            <a:r>
              <a:rPr kumimoji="1" lang="ja-JP" altLang="en-US" sz="1100" b="1" dirty="0"/>
              <a:t>動画データを複数の画像ファイルとして保存する場合</a:t>
            </a:r>
            <a:endParaRPr kumimoji="1" lang="en-US" altLang="ja-JP" sz="1100" b="1" dirty="0"/>
          </a:p>
        </p:txBody>
      </p:sp>
      <p:sp>
        <p:nvSpPr>
          <p:cNvPr id="18" name="正方形/長方形 17"/>
          <p:cNvSpPr/>
          <p:nvPr/>
        </p:nvSpPr>
        <p:spPr>
          <a:xfrm>
            <a:off x="1306822" y="1582436"/>
            <a:ext cx="160899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01748" y="129440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20" name="直線コネクタ 19"/>
          <p:cNvCxnSpPr>
            <a:stCxn id="15" idx="1"/>
            <a:endCxn id="19" idx="3"/>
          </p:cNvCxnSpPr>
          <p:nvPr/>
        </p:nvCxnSpPr>
        <p:spPr>
          <a:xfrm flipH="1">
            <a:off x="1264962" y="1425473"/>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971600" y="1521461"/>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4" name="直線コネクタ 23"/>
          <p:cNvCxnSpPr>
            <a:endCxn id="23" idx="3"/>
          </p:cNvCxnSpPr>
          <p:nvPr/>
        </p:nvCxnSpPr>
        <p:spPr>
          <a:xfrm flipH="1">
            <a:off x="1234814" y="1652530"/>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088001" y="1098879"/>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7" name="テキスト ボックス 26"/>
          <p:cNvSpPr txBox="1"/>
          <p:nvPr/>
        </p:nvSpPr>
        <p:spPr>
          <a:xfrm>
            <a:off x="2339752" y="195292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31" name="テキスト ボックス 30"/>
          <p:cNvSpPr txBox="1"/>
          <p:nvPr/>
        </p:nvSpPr>
        <p:spPr>
          <a:xfrm>
            <a:off x="1403648" y="198884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762547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922869" cy="461665"/>
          </a:xfrm>
          <a:prstGeom prst="rect">
            <a:avLst/>
          </a:prstGeom>
          <a:noFill/>
        </p:spPr>
        <p:txBody>
          <a:bodyPr wrap="none" rtlCol="0">
            <a:spAutoFit/>
          </a:bodyPr>
          <a:lstStyle/>
          <a:p>
            <a:r>
              <a:rPr kumimoji="1" lang="ja-JP" altLang="en-US" sz="2400" dirty="0"/>
              <a:t>画像データ型変換ダイアログ</a:t>
            </a:r>
          </a:p>
        </p:txBody>
      </p:sp>
      <p:graphicFrame>
        <p:nvGraphicFramePr>
          <p:cNvPr id="3" name="表 2"/>
          <p:cNvGraphicFramePr>
            <a:graphicFrameLocks noGrp="1"/>
          </p:cNvGraphicFramePr>
          <p:nvPr>
            <p:extLst>
              <p:ext uri="{D42A27DB-BD31-4B8C-83A1-F6EECF244321}">
                <p14:modId xmlns:p14="http://schemas.microsoft.com/office/powerpoint/2010/main" val="2430500122"/>
              </p:ext>
            </p:extLst>
          </p:nvPr>
        </p:nvGraphicFramePr>
        <p:xfrm>
          <a:off x="107504" y="3351133"/>
          <a:ext cx="9036496" cy="14630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変換先ボタン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押下すると、現在選択中の画像メモリを各ボタンに応じた型式に変換する。</a:t>
                      </a:r>
                      <a:endParaRPr kumimoji="1" lang="en-US" altLang="ja-JP" sz="1200" dirty="0"/>
                    </a:p>
                    <a:p>
                      <a:r>
                        <a:rPr kumimoji="1" lang="ja-JP" altLang="en-US" sz="1200" dirty="0"/>
                        <a:t>変換できる型式詳細は「画像データ変換対応一覧」を参照のこと</a:t>
                      </a:r>
                      <a:endParaRPr kumimoji="1" lang="en-US" altLang="ja-JP" sz="1200" dirty="0"/>
                    </a:p>
                    <a:p>
                      <a:r>
                        <a:rPr kumimoji="1" lang="ja-JP" altLang="en-US" sz="1200" dirty="0"/>
                        <a:t>変換後も作業領域とマスクは保持される。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値の上下限超過時の対応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変換前のデータ値が変換後の型の上下限値を超える場合にどうするか選ぶ</a:t>
                      </a:r>
                      <a:endParaRPr kumimoji="1" lang="en-US" altLang="ja-JP" sz="1200" dirty="0"/>
                    </a:p>
                    <a:p>
                      <a:r>
                        <a:rPr kumimoji="1" lang="ja-JP" altLang="en-US" sz="1200" dirty="0"/>
                        <a:t>　ＯＮ：上下限値で飽和させる</a:t>
                      </a:r>
                      <a:endParaRPr kumimoji="1" lang="en-US" altLang="ja-JP" sz="1200" dirty="0"/>
                    </a:p>
                    <a:p>
                      <a:r>
                        <a:rPr kumimoji="1" lang="ja-JP" altLang="en-US" sz="1200" dirty="0"/>
                        <a:t>　ＯＦＦ：上下限値で折り返す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477" y="486762"/>
            <a:ext cx="2336355" cy="2483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現在選択中の画像データの型を変換するためのウィンドウ</a:t>
            </a:r>
            <a:endParaRPr lang="en-US" altLang="ja-JP" sz="1200" dirty="0"/>
          </a:p>
        </p:txBody>
      </p:sp>
      <p:sp>
        <p:nvSpPr>
          <p:cNvPr id="7" name="正方形/長方形 6"/>
          <p:cNvSpPr/>
          <p:nvPr/>
        </p:nvSpPr>
        <p:spPr>
          <a:xfrm>
            <a:off x="725748" y="655770"/>
            <a:ext cx="2334083" cy="1837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9552" y="10172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418" y="25039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Tree>
    <p:extLst>
      <p:ext uri="{BB962C8B-B14F-4D97-AF65-F5344CB8AC3E}">
        <p14:creationId xmlns:p14="http://schemas.microsoft.com/office/powerpoint/2010/main" val="916254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610955458"/>
              </p:ext>
            </p:extLst>
          </p:nvPr>
        </p:nvGraphicFramePr>
        <p:xfrm>
          <a:off x="179512" y="583096"/>
          <a:ext cx="8748468" cy="5033176"/>
        </p:xfrm>
        <a:graphic>
          <a:graphicData uri="http://schemas.openxmlformats.org/drawingml/2006/table">
            <a:tbl>
              <a:tblPr/>
              <a:tblGrid>
                <a:gridCol w="367583">
                  <a:extLst>
                    <a:ext uri="{9D8B030D-6E8A-4147-A177-3AD203B41FA5}">
                      <a16:colId xmlns:a16="http://schemas.microsoft.com/office/drawing/2014/main" val="20000"/>
                    </a:ext>
                  </a:extLst>
                </a:gridCol>
                <a:gridCol w="661649">
                  <a:extLst>
                    <a:ext uri="{9D8B030D-6E8A-4147-A177-3AD203B41FA5}">
                      <a16:colId xmlns:a16="http://schemas.microsoft.com/office/drawing/2014/main" val="20001"/>
                    </a:ext>
                  </a:extLst>
                </a:gridCol>
                <a:gridCol w="661649">
                  <a:extLst>
                    <a:ext uri="{9D8B030D-6E8A-4147-A177-3AD203B41FA5}">
                      <a16:colId xmlns:a16="http://schemas.microsoft.com/office/drawing/2014/main" val="20002"/>
                    </a:ext>
                  </a:extLst>
                </a:gridCol>
                <a:gridCol w="588132">
                  <a:extLst>
                    <a:ext uri="{9D8B030D-6E8A-4147-A177-3AD203B41FA5}">
                      <a16:colId xmlns:a16="http://schemas.microsoft.com/office/drawing/2014/main" val="20003"/>
                    </a:ext>
                  </a:extLst>
                </a:gridCol>
                <a:gridCol w="661649">
                  <a:extLst>
                    <a:ext uri="{9D8B030D-6E8A-4147-A177-3AD203B41FA5}">
                      <a16:colId xmlns:a16="http://schemas.microsoft.com/office/drawing/2014/main" val="20004"/>
                    </a:ext>
                  </a:extLst>
                </a:gridCol>
                <a:gridCol w="587730">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gridCol w="648072">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576064">
                  <a:extLst>
                    <a:ext uri="{9D8B030D-6E8A-4147-A177-3AD203B41FA5}">
                      <a16:colId xmlns:a16="http://schemas.microsoft.com/office/drawing/2014/main" val="20009"/>
                    </a:ext>
                  </a:extLst>
                </a:gridCol>
                <a:gridCol w="576064">
                  <a:extLst>
                    <a:ext uri="{9D8B030D-6E8A-4147-A177-3AD203B41FA5}">
                      <a16:colId xmlns:a16="http://schemas.microsoft.com/office/drawing/2014/main" val="20010"/>
                    </a:ext>
                  </a:extLst>
                </a:gridCol>
                <a:gridCol w="720080">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539556">
                  <a:extLst>
                    <a:ext uri="{9D8B030D-6E8A-4147-A177-3AD203B41FA5}">
                      <a16:colId xmlns:a16="http://schemas.microsoft.com/office/drawing/2014/main" val="20014"/>
                    </a:ext>
                  </a:extLst>
                </a:gridCol>
              </a:tblGrid>
              <a:tr h="265043">
                <a:tc rowSpan="2" gridSpan="2">
                  <a:txBody>
                    <a:bodyPr/>
                    <a:lstStyle/>
                    <a:p>
                      <a:pPr algn="ctr"/>
                      <a:endParaRPr kumimoji="1" lang="ja-JP" altLang="en-US" sz="1100" dirty="0"/>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rowSpan="2"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3">
                  <a:txBody>
                    <a:bodyPr/>
                    <a:lstStyle/>
                    <a:p>
                      <a:pPr algn="ctr"/>
                      <a:r>
                        <a:rPr kumimoji="1" lang="ja-JP" altLang="en-US" sz="1100" dirty="0"/>
                        <a:t>変換後</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044">
                <a:tc gridSpan="2"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04800">
                <a:tc rowSpan="13">
                  <a:txBody>
                    <a:bodyPr/>
                    <a:lstStyle/>
                    <a:p>
                      <a:pPr algn="ctr"/>
                      <a:r>
                        <a:rPr kumimoji="1" lang="ja-JP" altLang="en-US" sz="1100" dirty="0"/>
                        <a:t>変</a:t>
                      </a:r>
                      <a:endParaRPr kumimoji="1" lang="en-US" altLang="ja-JP" sz="1100" dirty="0"/>
                    </a:p>
                    <a:p>
                      <a:pPr algn="ctr"/>
                      <a:r>
                        <a:rPr kumimoji="1" lang="ja-JP" altLang="en-US" sz="1100" dirty="0"/>
                        <a:t>換</a:t>
                      </a:r>
                      <a:endParaRPr kumimoji="1" lang="en-US" altLang="ja-JP" sz="1100" dirty="0"/>
                    </a:p>
                    <a:p>
                      <a:pPr algn="ctr"/>
                      <a:r>
                        <a:rPr kumimoji="1" lang="ja-JP" altLang="en-US" sz="1100" dirty="0"/>
                        <a:t>前</a:t>
                      </a:r>
                    </a:p>
                  </a:txBody>
                  <a:tcPr marL="36000" marR="3600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800">
                <a:tc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4800">
                <a:tc vMerge="1">
                  <a:txBody>
                    <a:bodyPr/>
                    <a:lstStyle/>
                    <a:p>
                      <a:endParaRPr kumimoji="1" lang="ja-JP" altLang="en-US"/>
                    </a:p>
                  </a:txBody>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1304">
                <a:tc vMerge="1">
                  <a:txBody>
                    <a:bodyPr/>
                    <a:lstStyle/>
                    <a:p>
                      <a:endParaRPr kumimoji="1" lang="ja-JP" altLang="en-US"/>
                    </a:p>
                  </a:txBody>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5043">
                <a:tc vMerge="1">
                  <a:txBody>
                    <a:bodyPr/>
                    <a:lstStyle/>
                    <a:p>
                      <a:endParaRPr kumimoji="1" lang="ja-JP" altLang="en-US"/>
                    </a:p>
                  </a:txBody>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7809">
                <a:tc vMerge="1">
                  <a:txBody>
                    <a:bodyPr/>
                    <a:lstStyle/>
                    <a:p>
                      <a:endParaRPr kumimoji="1" lang="ja-JP" altLang="en-US"/>
                    </a:p>
                  </a:txBody>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1061">
                <a:tc vMerge="1">
                  <a:txBody>
                    <a:bodyPr/>
                    <a:lstStyle/>
                    <a:p>
                      <a:endParaRPr kumimoji="1" lang="ja-JP" altLang="en-US"/>
                    </a:p>
                  </a:txBody>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31304">
                <a:tc vMerge="1">
                  <a:txBody>
                    <a:bodyPr/>
                    <a:lstStyle/>
                    <a:p>
                      <a:endParaRPr kumimoji="1" lang="ja-JP" altLang="en-US"/>
                    </a:p>
                  </a:txBody>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4557">
                <a:tc vMerge="1">
                  <a:txBody>
                    <a:bodyPr/>
                    <a:lstStyle/>
                    <a:p>
                      <a:endParaRPr kumimoji="1" lang="ja-JP" altLang="en-US"/>
                    </a:p>
                  </a:txBody>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4556">
                <a:tc vMerge="1">
                  <a:txBody>
                    <a:bodyPr/>
                    <a:lstStyle/>
                    <a:p>
                      <a:endParaRPr kumimoji="1" lang="ja-JP" altLang="en-US"/>
                    </a:p>
                  </a:txBody>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4557">
                <a:tc vMerge="1">
                  <a:txBody>
                    <a:bodyPr/>
                    <a:lstStyle/>
                    <a:p>
                      <a:endParaRPr kumimoji="1" lang="ja-JP" altLang="en-US"/>
                    </a:p>
                  </a:txBody>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1061">
                <a:tc vMerge="1">
                  <a:txBody>
                    <a:bodyPr/>
                    <a:lstStyle/>
                    <a:p>
                      <a:endParaRPr kumimoji="1" lang="ja-JP" altLang="en-US"/>
                    </a:p>
                  </a:txBody>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57808">
                <a:tc vMerge="1">
                  <a:txBody>
                    <a:bodyPr/>
                    <a:lstStyle/>
                    <a:p>
                      <a:endParaRPr kumimoji="1" lang="ja-JP" altLang="en-US"/>
                    </a:p>
                  </a:txBody>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0014"/>
                  </a:ext>
                </a:extLst>
              </a:tr>
            </a:tbl>
          </a:graphicData>
        </a:graphic>
      </p:graphicFrame>
      <p:sp>
        <p:nvSpPr>
          <p:cNvPr id="7" name="テキスト ボックス 6"/>
          <p:cNvSpPr txBox="1"/>
          <p:nvPr/>
        </p:nvSpPr>
        <p:spPr>
          <a:xfrm>
            <a:off x="1187624" y="5786330"/>
            <a:ext cx="7303987" cy="830997"/>
          </a:xfrm>
          <a:prstGeom prst="rect">
            <a:avLst/>
          </a:prstGeom>
          <a:noFill/>
        </p:spPr>
        <p:txBody>
          <a:bodyPr wrap="none" rtlCol="0">
            <a:spAutoFit/>
          </a:bodyPr>
          <a:lstStyle/>
          <a:p>
            <a:r>
              <a:rPr lang="en-US" altLang="ja-JP" sz="1200" dirty="0"/>
              <a:t>※1</a:t>
            </a:r>
            <a:r>
              <a:rPr lang="ja-JP" altLang="en-US" sz="1200" dirty="0"/>
              <a:t>：　変換前の値が変換後の型の上下限を超える場合は、上下限値で飽和させるか折り返すかを選択できる</a:t>
            </a:r>
            <a:endParaRPr lang="en-US" altLang="ja-JP" sz="1200" dirty="0"/>
          </a:p>
          <a:p>
            <a:r>
              <a:rPr kumimoji="1" lang="en-US" altLang="ja-JP" sz="1200" dirty="0"/>
              <a:t>※2</a:t>
            </a:r>
            <a:r>
              <a:rPr kumimoji="1" lang="ja-JP" altLang="en-US" sz="1200" dirty="0"/>
              <a:t>：　</a:t>
            </a:r>
            <a:r>
              <a:rPr kumimoji="1" lang="en-US" altLang="ja-JP" sz="1200" dirty="0"/>
              <a:t>R</a:t>
            </a:r>
            <a:r>
              <a:rPr kumimoji="1" lang="ja-JP" altLang="en-US" sz="1200" dirty="0"/>
              <a:t>成分表示</a:t>
            </a:r>
            <a:r>
              <a:rPr kumimoji="1" lang="en-US" altLang="ja-JP" sz="1200" dirty="0"/>
              <a:t>/G</a:t>
            </a:r>
            <a:r>
              <a:rPr kumimoji="1" lang="ja-JP" altLang="en-US" sz="1200" dirty="0"/>
              <a:t>成分表示</a:t>
            </a:r>
            <a:r>
              <a:rPr kumimoji="1" lang="en-US" altLang="ja-JP" sz="1200" dirty="0"/>
              <a:t>/B</a:t>
            </a:r>
            <a:r>
              <a:rPr lang="ja-JP" altLang="en-US" sz="1200" dirty="0"/>
              <a:t>成分</a:t>
            </a:r>
            <a:r>
              <a:rPr kumimoji="1" lang="ja-JP" altLang="en-US" sz="1200" dirty="0"/>
              <a:t>表示の場合は各成分の画像を型変換する。</a:t>
            </a:r>
            <a:endParaRPr kumimoji="1" lang="en-US" altLang="ja-JP" sz="1200" dirty="0"/>
          </a:p>
          <a:p>
            <a:r>
              <a:rPr lang="ja-JP" altLang="en-US" sz="1200" dirty="0"/>
              <a:t>　　　　</a:t>
            </a:r>
            <a:r>
              <a:rPr lang="en-US" altLang="ja-JP" sz="1200" dirty="0"/>
              <a:t>RGB</a:t>
            </a:r>
            <a:r>
              <a:rPr lang="ja-JP" altLang="en-US" sz="1200" dirty="0"/>
              <a:t>カラー表示の場合は、以下の式で明度画像を作ってから型変換する。</a:t>
            </a:r>
            <a:r>
              <a:rPr lang="en-US" altLang="ja-JP" sz="1200" dirty="0"/>
              <a:t>(RGB3D</a:t>
            </a:r>
            <a:r>
              <a:rPr lang="ja-JP" altLang="en-US" sz="1200" dirty="0"/>
              <a:t>は常にこの状態）</a:t>
            </a:r>
            <a:endParaRPr lang="en-US" altLang="ja-JP" sz="1200" dirty="0"/>
          </a:p>
          <a:p>
            <a:r>
              <a:rPr kumimoji="1" lang="ja-JP" altLang="en-US" sz="1200" dirty="0"/>
              <a:t>　　　　　　 </a:t>
            </a:r>
            <a:r>
              <a:rPr kumimoji="1" lang="en-US" altLang="ja-JP" sz="1200" dirty="0"/>
              <a:t>I = 2.99*R + 5.87*G+1.14*B</a:t>
            </a:r>
            <a:endParaRPr kumimoji="1" lang="ja-JP" altLang="en-US" sz="1200" dirty="0"/>
          </a:p>
        </p:txBody>
      </p:sp>
      <p:sp>
        <p:nvSpPr>
          <p:cNvPr id="8" name="テキスト ボックス 7"/>
          <p:cNvSpPr txBox="1"/>
          <p:nvPr/>
        </p:nvSpPr>
        <p:spPr>
          <a:xfrm>
            <a:off x="2843808" y="15007"/>
            <a:ext cx="3783408" cy="461665"/>
          </a:xfrm>
          <a:prstGeom prst="rect">
            <a:avLst/>
          </a:prstGeom>
          <a:noFill/>
        </p:spPr>
        <p:txBody>
          <a:bodyPr wrap="none" rtlCol="0">
            <a:spAutoFit/>
          </a:bodyPr>
          <a:lstStyle/>
          <a:p>
            <a:r>
              <a:rPr kumimoji="1" lang="ja-JP" altLang="en-US" sz="2400" dirty="0"/>
              <a:t>画像データ型変換対応一覧</a:t>
            </a:r>
          </a:p>
        </p:txBody>
      </p:sp>
    </p:spTree>
    <p:extLst>
      <p:ext uri="{BB962C8B-B14F-4D97-AF65-F5344CB8AC3E}">
        <p14:creationId xmlns:p14="http://schemas.microsoft.com/office/powerpoint/2010/main" val="252083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24049" y="620688"/>
            <a:ext cx="2463775" cy="2376264"/>
          </a:xfrm>
          <a:prstGeom prst="rect">
            <a:avLst/>
          </a:prstGeom>
          <a:noFill/>
          <a:ln w="9525">
            <a:noFill/>
            <a:miter lim="800000"/>
            <a:headEnd/>
            <a:tailEnd/>
          </a:ln>
        </p:spPr>
      </p:pic>
      <p:sp>
        <p:nvSpPr>
          <p:cNvPr id="4" name="テキスト ボックス 3"/>
          <p:cNvSpPr txBox="1"/>
          <p:nvPr/>
        </p:nvSpPr>
        <p:spPr>
          <a:xfrm>
            <a:off x="2915816" y="15007"/>
            <a:ext cx="3643946" cy="461665"/>
          </a:xfrm>
          <a:prstGeom prst="rect">
            <a:avLst/>
          </a:prstGeom>
          <a:noFill/>
        </p:spPr>
        <p:txBody>
          <a:bodyPr wrap="none" rtlCol="0">
            <a:spAutoFit/>
          </a:bodyPr>
          <a:lstStyle/>
          <a:p>
            <a:r>
              <a:rPr kumimoji="1" lang="ja-JP" altLang="en-US" sz="2400" dirty="0"/>
              <a:t>画像</a:t>
            </a:r>
            <a:r>
              <a:rPr lang="ja-JP" altLang="en-US" sz="2400" dirty="0"/>
              <a:t>サイズ変換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196181997"/>
              </p:ext>
            </p:extLst>
          </p:nvPr>
        </p:nvGraphicFramePr>
        <p:xfrm>
          <a:off x="107504" y="3351133"/>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サイズ変更後の画像データをどこに格納するか選択する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変換後の画像高さ／幅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画像データ伸縮</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画像サイズ変換を実行する</a:t>
                      </a:r>
                      <a:endParaRPr kumimoji="1" lang="en-US" altLang="ja-JP" sz="1200" dirty="0"/>
                    </a:p>
                    <a:p>
                      <a:r>
                        <a:rPr kumimoji="1" lang="ja-JP" altLang="en-US" sz="1200" dirty="0"/>
                        <a:t>変換後画像データにおいて元画像からはみ出した画素は黒で塗りつぶされる</a:t>
                      </a:r>
                      <a:endParaRPr kumimoji="1" lang="en-US" altLang="ja-JP" sz="1200" dirty="0"/>
                    </a:p>
                    <a:p>
                      <a:r>
                        <a:rPr kumimoji="1" lang="ja-JP" altLang="en-US" sz="1200" dirty="0"/>
                        <a:t>マスクサイズも同様に変更される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現在選択中の画像データのサイズを変換するためのウィンドウ</a:t>
            </a:r>
            <a:endParaRPr lang="en-US" altLang="ja-JP" sz="1200" dirty="0"/>
          </a:p>
        </p:txBody>
      </p:sp>
      <p:sp>
        <p:nvSpPr>
          <p:cNvPr id="7" name="正方形/長方形 6"/>
          <p:cNvSpPr/>
          <p:nvPr/>
        </p:nvSpPr>
        <p:spPr>
          <a:xfrm>
            <a:off x="539553" y="764704"/>
            <a:ext cx="2448271"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51520" y="764704"/>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251520" y="105273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2" name="正方形/長方形 11"/>
          <p:cNvSpPr/>
          <p:nvPr/>
        </p:nvSpPr>
        <p:spPr>
          <a:xfrm>
            <a:off x="494050" y="1124745"/>
            <a:ext cx="1125622" cy="204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127979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正方形/長方形 13"/>
          <p:cNvSpPr/>
          <p:nvPr/>
        </p:nvSpPr>
        <p:spPr>
          <a:xfrm>
            <a:off x="611560" y="1340768"/>
            <a:ext cx="504056" cy="182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20354" y="149581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6" name="テキスト ボックス 15"/>
          <p:cNvSpPr txBox="1"/>
          <p:nvPr/>
        </p:nvSpPr>
        <p:spPr>
          <a:xfrm>
            <a:off x="251520" y="2708920"/>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7" name="正方形/長方形 16"/>
          <p:cNvSpPr/>
          <p:nvPr/>
        </p:nvSpPr>
        <p:spPr>
          <a:xfrm>
            <a:off x="1619672" y="1124744"/>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94063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234734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539552" y="476672"/>
            <a:ext cx="2448271" cy="2744035"/>
          </a:xfrm>
          <a:prstGeom prst="rect">
            <a:avLst/>
          </a:prstGeom>
          <a:noFill/>
          <a:ln w="9525">
            <a:noFill/>
            <a:miter lim="800000"/>
            <a:headEnd/>
            <a:tailEnd/>
          </a:ln>
        </p:spPr>
      </p:pic>
      <p:sp>
        <p:nvSpPr>
          <p:cNvPr id="4" name="テキスト ボックス 3"/>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4197540519"/>
              </p:ext>
            </p:extLst>
          </p:nvPr>
        </p:nvGraphicFramePr>
        <p:xfrm>
          <a:off x="107504" y="3778007"/>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射影変換パラメータ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画像サイズ変更を実行する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変換後画像データにおいて元画像からはみ出した画素は黒で塗りつぶされる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ページ／チャネルを複数持つ画像データ型の場合は、すべてのページ／チャネルに対して幾何変換が行われる</a:t>
                      </a:r>
                      <a:endParaRPr kumimoji="1" lang="en-US" altLang="ja-JP" sz="1200" dirty="0"/>
                    </a:p>
                    <a:p>
                      <a:r>
                        <a:rPr kumimoji="1" lang="ja-JP" altLang="en-US" sz="1200" dirty="0"/>
                        <a:t>マスクサイズも同様に変換される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テキスト ボックス 4"/>
          <p:cNvSpPr txBox="1"/>
          <p:nvPr/>
        </p:nvSpPr>
        <p:spPr>
          <a:xfrm>
            <a:off x="35496" y="3501008"/>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3851920" y="487705"/>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現在選択中の画像データを射影変換するためのウィンドウ</a:t>
            </a:r>
            <a:endParaRPr lang="en-US" altLang="ja-JP" sz="1200" dirty="0"/>
          </a:p>
        </p:txBody>
      </p:sp>
      <p:sp>
        <p:nvSpPr>
          <p:cNvPr id="8" name="正方形/長方形 7"/>
          <p:cNvSpPr/>
          <p:nvPr/>
        </p:nvSpPr>
        <p:spPr>
          <a:xfrm>
            <a:off x="539553" y="620688"/>
            <a:ext cx="2304255"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51520" y="6206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0" name="テキスト ボックス 9"/>
          <p:cNvSpPr txBox="1"/>
          <p:nvPr/>
        </p:nvSpPr>
        <p:spPr>
          <a:xfrm>
            <a:off x="3441844" y="1161326"/>
            <a:ext cx="5522644" cy="2123658"/>
          </a:xfrm>
          <a:prstGeom prst="rect">
            <a:avLst/>
          </a:prstGeom>
          <a:noFill/>
        </p:spPr>
        <p:txBody>
          <a:bodyPr wrap="square" rtlCol="0">
            <a:spAutoFit/>
          </a:bodyPr>
          <a:lstStyle/>
          <a:p>
            <a:r>
              <a:rPr lang="ja-JP" altLang="en-US" sz="1100" dirty="0"/>
              <a:t>射影変換：</a:t>
            </a:r>
            <a:endParaRPr lang="en-US" altLang="ja-JP" sz="1100" dirty="0"/>
          </a:p>
          <a:p>
            <a:r>
              <a:rPr lang="ja-JP" altLang="en-US" sz="1100" dirty="0"/>
              <a:t>　</a:t>
            </a:r>
            <a:r>
              <a:rPr lang="en-US" altLang="ja-JP" sz="1100" dirty="0"/>
              <a:t>XYZ</a:t>
            </a:r>
            <a:r>
              <a:rPr lang="ja-JP" altLang="en-US" sz="1100" dirty="0"/>
              <a:t>座標からなる</a:t>
            </a:r>
            <a:r>
              <a:rPr lang="en-US" altLang="ja-JP" sz="1100" dirty="0"/>
              <a:t>3</a:t>
            </a:r>
            <a:r>
              <a:rPr lang="ja-JP" altLang="en-US" sz="1100" dirty="0"/>
              <a:t>次元の仮想空間において、</a:t>
            </a:r>
            <a:r>
              <a:rPr lang="en-US" altLang="ja-JP" sz="1100" dirty="0"/>
              <a:t>XY</a:t>
            </a:r>
            <a:r>
              <a:rPr lang="ja-JP" altLang="en-US" sz="1100" dirty="0"/>
              <a:t>面上に元画像データが</a:t>
            </a:r>
            <a:r>
              <a:rPr lang="en-US" altLang="ja-JP" sz="1100" dirty="0"/>
              <a:t>1pix=1mm</a:t>
            </a:r>
            <a:r>
              <a:rPr lang="ja-JP" altLang="en-US" sz="1100" dirty="0"/>
              <a:t>サイズ</a:t>
            </a:r>
            <a:endParaRPr lang="en-US" altLang="ja-JP" sz="1100" dirty="0"/>
          </a:p>
          <a:p>
            <a:r>
              <a:rPr lang="ja-JP" altLang="en-US" sz="1100" dirty="0"/>
              <a:t>　で張り付いていると想定し、元画像データを仮想カメラで撮影したときの見え方に変換する。</a:t>
            </a:r>
            <a:endParaRPr lang="en-US" altLang="ja-JP" sz="1100" dirty="0"/>
          </a:p>
          <a:p>
            <a:r>
              <a:rPr lang="ja-JP" altLang="en-US" sz="1100" dirty="0"/>
              <a:t>　仮想カメラの位置は、視野サイズが元画像データの平均高さとなり、光軸上に</a:t>
            </a:r>
            <a:r>
              <a:rPr lang="en-US" altLang="ja-JP" sz="1100" dirty="0"/>
              <a:t>XYZ</a:t>
            </a:r>
            <a:r>
              <a:rPr lang="ja-JP" altLang="en-US" sz="1100" dirty="0"/>
              <a:t>原点が</a:t>
            </a:r>
            <a:endParaRPr lang="en-US" altLang="ja-JP" sz="1100" dirty="0"/>
          </a:p>
          <a:p>
            <a:r>
              <a:rPr lang="ja-JP" altLang="en-US" sz="1100" dirty="0"/>
              <a:t>　来るように設定する。</a:t>
            </a:r>
          </a:p>
          <a:p>
            <a:endParaRPr lang="en-US" altLang="ja-JP" sz="1100" dirty="0"/>
          </a:p>
          <a:p>
            <a:r>
              <a:rPr lang="ja-JP" altLang="en-US" sz="1100" dirty="0"/>
              <a:t>　制御パラメータは以下のとおり</a:t>
            </a:r>
            <a:endParaRPr lang="en-US" altLang="ja-JP" sz="1100" dirty="0"/>
          </a:p>
          <a:p>
            <a:r>
              <a:rPr lang="ja-JP" altLang="en-US" sz="1100" dirty="0"/>
              <a:t>　　　・仮想カメラの焦点距離</a:t>
            </a:r>
            <a:r>
              <a:rPr lang="en-US" altLang="ja-JP" sz="1100" dirty="0"/>
              <a:t>[mm]</a:t>
            </a:r>
          </a:p>
          <a:p>
            <a:r>
              <a:rPr lang="ja-JP" altLang="en-US" sz="1100" dirty="0"/>
              <a:t>　　　・仮想カメラの撮像素子サイズ</a:t>
            </a:r>
            <a:r>
              <a:rPr lang="en-US" altLang="ja-JP" sz="1100" dirty="0"/>
              <a:t>[</a:t>
            </a:r>
            <a:r>
              <a:rPr lang="en-US" altLang="ja-JP" sz="1100" dirty="0" err="1"/>
              <a:t>μm</a:t>
            </a:r>
            <a:r>
              <a:rPr lang="en-US" altLang="ja-JP" sz="1100" dirty="0"/>
              <a:t>]</a:t>
            </a:r>
          </a:p>
          <a:p>
            <a:r>
              <a:rPr lang="ja-JP" altLang="en-US" sz="1100" dirty="0"/>
              <a:t>　　　・仮想カメラの撮像素子ズレ（</a:t>
            </a:r>
            <a:r>
              <a:rPr lang="en-US" altLang="ja-JP" sz="1100" dirty="0"/>
              <a:t>TI, TJ</a:t>
            </a:r>
            <a:r>
              <a:rPr lang="ja-JP" altLang="en-US" sz="1100" dirty="0"/>
              <a:t>）</a:t>
            </a:r>
            <a:r>
              <a:rPr lang="en-US" altLang="ja-JP" sz="1100" dirty="0"/>
              <a:t>[pix]</a:t>
            </a:r>
          </a:p>
          <a:p>
            <a:r>
              <a:rPr lang="ja-JP" altLang="en-US" sz="1100" dirty="0"/>
              <a:t>　　　・仮想カメラの回転角度（</a:t>
            </a:r>
            <a:r>
              <a:rPr lang="en-US" altLang="ja-JP" sz="1100" dirty="0"/>
              <a:t>Z</a:t>
            </a:r>
            <a:r>
              <a:rPr lang="ja-JP" altLang="en-US" sz="1100" dirty="0"/>
              <a:t>軸回転</a:t>
            </a:r>
            <a:r>
              <a:rPr lang="en-US" altLang="ja-JP" sz="1100" dirty="0"/>
              <a:t>θ</a:t>
            </a:r>
            <a:r>
              <a:rPr lang="ja-JP" altLang="en-US" sz="1100" dirty="0" err="1"/>
              <a:t>、</a:t>
            </a:r>
            <a:r>
              <a:rPr lang="en-US" altLang="ja-JP" sz="1100" dirty="0"/>
              <a:t>Y</a:t>
            </a:r>
            <a:r>
              <a:rPr lang="ja-JP" altLang="en-US" sz="1100" dirty="0"/>
              <a:t>軸回転</a:t>
            </a:r>
            <a:r>
              <a:rPr lang="en-US" altLang="ja-JP" sz="1100" dirty="0"/>
              <a:t>Ψ</a:t>
            </a:r>
            <a:r>
              <a:rPr lang="ja-JP" altLang="en-US" sz="1100" dirty="0" err="1"/>
              <a:t>、</a:t>
            </a:r>
            <a:r>
              <a:rPr lang="en-US" altLang="ja-JP" sz="1100" dirty="0"/>
              <a:t>X</a:t>
            </a:r>
            <a:r>
              <a:rPr lang="ja-JP" altLang="en-US" sz="1100" dirty="0"/>
              <a:t>軸回転</a:t>
            </a:r>
            <a:r>
              <a:rPr lang="en-US" altLang="ja-JP" sz="1100" dirty="0"/>
              <a:t>φ</a:t>
            </a:r>
            <a:r>
              <a:rPr lang="ja-JP" altLang="en-US" sz="1100" dirty="0"/>
              <a:t>）</a:t>
            </a:r>
            <a:r>
              <a:rPr lang="en-US" altLang="ja-JP" sz="1100" dirty="0"/>
              <a:t>[</a:t>
            </a:r>
            <a:r>
              <a:rPr lang="en-US" altLang="ja-JP" sz="1100" dirty="0" err="1"/>
              <a:t>deg</a:t>
            </a:r>
            <a:r>
              <a:rPr lang="en-US" altLang="ja-JP" sz="1100" dirty="0"/>
              <a:t>]</a:t>
            </a:r>
          </a:p>
          <a:p>
            <a:r>
              <a:rPr lang="ja-JP" altLang="en-US" sz="1100" dirty="0"/>
              <a:t>　　　・元画像データの撮像面内移動（</a:t>
            </a:r>
            <a:r>
              <a:rPr lang="en-US" altLang="ja-JP" sz="1100" dirty="0"/>
              <a:t>TX,TY</a:t>
            </a:r>
            <a:r>
              <a:rPr lang="ja-JP" altLang="en-US" sz="1100" dirty="0"/>
              <a:t>）</a:t>
            </a:r>
            <a:r>
              <a:rPr lang="en-US" altLang="ja-JP" sz="1100" dirty="0"/>
              <a:t>[mm]</a:t>
            </a:r>
          </a:p>
        </p:txBody>
      </p:sp>
      <p:sp>
        <p:nvSpPr>
          <p:cNvPr id="12" name="テキスト ボックス 11"/>
          <p:cNvSpPr txBox="1"/>
          <p:nvPr/>
        </p:nvSpPr>
        <p:spPr>
          <a:xfrm>
            <a:off x="231372" y="106939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3" name="正方形/長方形 12"/>
          <p:cNvSpPr/>
          <p:nvPr/>
        </p:nvSpPr>
        <p:spPr>
          <a:xfrm>
            <a:off x="539552" y="919754"/>
            <a:ext cx="2376264" cy="637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5412" y="29359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8411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3757729796"/>
              </p:ext>
            </p:extLst>
          </p:nvPr>
        </p:nvGraphicFramePr>
        <p:xfrm>
          <a:off x="251520" y="764704"/>
          <a:ext cx="8712969" cy="4392488"/>
        </p:xfrm>
        <a:graphic>
          <a:graphicData uri="http://schemas.openxmlformats.org/drawingml/2006/table">
            <a:tbl>
              <a:tblPr/>
              <a:tblGrid>
                <a:gridCol w="1656184">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960441">
                  <a:extLst>
                    <a:ext uri="{9D8B030D-6E8A-4147-A177-3AD203B41FA5}">
                      <a16:colId xmlns:a16="http://schemas.microsoft.com/office/drawing/2014/main" val="20004"/>
                    </a:ext>
                  </a:extLst>
                </a:gridCol>
              </a:tblGrid>
              <a:tr h="197101">
                <a:tc gridSpan="2">
                  <a:txBody>
                    <a:bodyPr/>
                    <a:lstStyle/>
                    <a:p>
                      <a:r>
                        <a:rPr kumimoji="1" lang="ja-JP" altLang="en-US" sz="1200" dirty="0"/>
                        <a:t>制御パラメータ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a:p>
                  </a:txBody>
                  <a:tcPr/>
                </a:tc>
                <a:tc>
                  <a:txBody>
                    <a:bodyPr/>
                    <a:lstStyle/>
                    <a:p>
                      <a:r>
                        <a:rPr kumimoji="1" lang="ja-JP" altLang="en-US" sz="1200" dirty="0"/>
                        <a:t>初期値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 </a:t>
                      </a:r>
                      <a:r>
                        <a:rPr kumimoji="1" lang="en-US" altLang="ja-JP" sz="1050" dirty="0"/>
                        <a:t>(</a:t>
                      </a:r>
                      <a:r>
                        <a:rPr kumimoji="1" lang="ja-JP" altLang="en-US" sz="1050" dirty="0"/>
                        <a:t>記載した値以外は初期値を使って変換</a:t>
                      </a:r>
                      <a:r>
                        <a:rPr kumimoji="1" lang="en-US" altLang="ja-JP" sz="1050" dirty="0"/>
                        <a:t>)</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11794">
                <a:tc gridSpan="2">
                  <a:txBody>
                    <a:bodyPr/>
                    <a:lstStyle/>
                    <a:p>
                      <a:r>
                        <a:rPr lang="ja-JP" altLang="en-US" sz="1100" dirty="0"/>
                        <a:t>仮想カメラの焦点距離</a:t>
                      </a:r>
                      <a:r>
                        <a:rPr lang="en-US" altLang="ja-JP" sz="1100" dirty="0"/>
                        <a:t>f </a:t>
                      </a:r>
                    </a:p>
                    <a:p>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lang="en-US" altLang="ja-JP" sz="1100" dirty="0"/>
                        <a:t>16</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大きいほど、カメラ傾斜時に台形に見える割合が小さい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13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仮想カメラの撮像素子サイズ</a:t>
                      </a:r>
                      <a:r>
                        <a:rPr lang="en-US" altLang="ja-JP" sz="1100" dirty="0"/>
                        <a:t>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 </a:t>
                      </a:r>
                      <a:r>
                        <a:rPr lang="en-US" altLang="ja-JP" sz="1100" dirty="0"/>
                        <a:t>[</a:t>
                      </a:r>
                      <a:r>
                        <a:rPr lang="en-US" altLang="ja-JP" sz="1100" dirty="0" err="1"/>
                        <a:t>μm</a:t>
                      </a:r>
                      <a:r>
                        <a:rPr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7.3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大きいほど、カメラ傾斜時に台形に見える割合が大きい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仮想カメラの撮像素子ズレ</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[pix]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100" dirty="0"/>
                        <a:t>画像の位置が変わる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TJ</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824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仮想カメラの回転角度</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a:t>
                      </a:r>
                      <a:r>
                        <a:rPr lang="en-US" altLang="ja-JP" sz="1100" dirty="0" err="1"/>
                        <a:t>deg</a:t>
                      </a:r>
                      <a:r>
                        <a:rPr lang="en-US" altLang="ja-JP" sz="11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Z</a:t>
                      </a:r>
                      <a:r>
                        <a:rPr lang="ja-JP" altLang="en-US" sz="1100" dirty="0"/>
                        <a:t>軸回転</a:t>
                      </a:r>
                      <a:r>
                        <a:rPr lang="en-US" altLang="ja-JP" sz="1100" dirty="0"/>
                        <a:t>θ</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画像が回転したり、台形に見えたりする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Y</a:t>
                      </a:r>
                      <a:r>
                        <a:rPr lang="ja-JP" altLang="en-US" sz="1100" dirty="0"/>
                        <a:t>軸回転</a:t>
                      </a:r>
                      <a:r>
                        <a:rPr lang="en-US" altLang="ja-JP" sz="1100" dirty="0"/>
                        <a:t>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0006"/>
                  </a:ext>
                </a:extLst>
              </a:tr>
              <a:tr h="37643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X</a:t>
                      </a:r>
                      <a:r>
                        <a:rPr lang="ja-JP" altLang="en-US" sz="1100" dirty="0"/>
                        <a:t>軸回転</a:t>
                      </a:r>
                      <a:r>
                        <a:rPr lang="en-US" altLang="ja-JP" sz="1100" dirty="0"/>
                        <a:t>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7"/>
                  </a:ext>
                </a:extLst>
              </a:tr>
              <a:tr h="410602">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元画像データの撮像面内移動</a:t>
                      </a:r>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画像の位置とが変わる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（移動方向は</a:t>
                      </a:r>
                      <a:r>
                        <a:rPr kumimoji="1" lang="en-US" altLang="ja-JP" sz="1100" dirty="0"/>
                        <a:t>TI,TJ</a:t>
                      </a:r>
                      <a:r>
                        <a:rPr kumimoji="1" lang="ja-JP" altLang="en-US" sz="1100" dirty="0"/>
                        <a:t>の逆）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060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9"/>
                  </a:ext>
                </a:extLst>
              </a:tr>
            </a:tbl>
          </a:graphicData>
        </a:graphic>
      </p:graphicFrame>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372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4640" y="100461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7455" y="1004610"/>
            <a:ext cx="743744"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116269" y="1484784"/>
            <a:ext cx="607859" cy="261610"/>
          </a:xfrm>
          <a:prstGeom prst="rect">
            <a:avLst/>
          </a:prstGeom>
          <a:noFill/>
        </p:spPr>
        <p:txBody>
          <a:bodyPr wrap="none" rtlCol="0">
            <a:spAutoFit/>
          </a:bodyPr>
          <a:lstStyle/>
          <a:p>
            <a:r>
              <a:rPr kumimoji="1" lang="ja-JP" altLang="en-US" sz="1100" dirty="0"/>
              <a:t>元画像</a:t>
            </a:r>
          </a:p>
        </p:txBody>
      </p:sp>
      <p:sp>
        <p:nvSpPr>
          <p:cNvPr id="10" name="テキスト ボックス 9"/>
          <p:cNvSpPr txBox="1"/>
          <p:nvPr/>
        </p:nvSpPr>
        <p:spPr>
          <a:xfrm>
            <a:off x="5836349" y="138964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7" name="直線矢印コネクタ 6"/>
          <p:cNvCxnSpPr/>
          <p:nvPr/>
        </p:nvCxnSpPr>
        <p:spPr>
          <a:xfrm>
            <a:off x="5836349" y="126876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177389" y="1511206"/>
            <a:ext cx="667170" cy="261610"/>
          </a:xfrm>
          <a:prstGeom prst="rect">
            <a:avLst/>
          </a:prstGeom>
          <a:noFill/>
        </p:spPr>
        <p:txBody>
          <a:bodyPr wrap="none" rtlCol="0">
            <a:spAutoFit/>
          </a:bodyPr>
          <a:lstStyle/>
          <a:p>
            <a:r>
              <a:rPr kumimoji="1" lang="en-US" altLang="ja-JP" sz="1100" dirty="0"/>
              <a:t>f=16mm</a:t>
            </a:r>
            <a:endParaRPr kumimoji="1" lang="ja-JP" altLang="en-US" sz="1100" dirty="0"/>
          </a:p>
        </p:txBody>
      </p:sp>
      <p:sp>
        <p:nvSpPr>
          <p:cNvPr id="14" name="テキスト ボックス 13"/>
          <p:cNvSpPr txBox="1"/>
          <p:nvPr/>
        </p:nvSpPr>
        <p:spPr>
          <a:xfrm>
            <a:off x="7361341" y="1511206"/>
            <a:ext cx="595035" cy="261610"/>
          </a:xfrm>
          <a:prstGeom prst="rect">
            <a:avLst/>
          </a:prstGeom>
          <a:noFill/>
        </p:spPr>
        <p:txBody>
          <a:bodyPr wrap="none" rtlCol="0">
            <a:spAutoFit/>
          </a:bodyPr>
          <a:lstStyle/>
          <a:p>
            <a:r>
              <a:rPr kumimoji="1" lang="en-US" altLang="ja-JP" sz="1100" dirty="0"/>
              <a:t>f=8mm</a:t>
            </a:r>
            <a:endParaRPr kumimoji="1" lang="ja-JP" altLang="en-US" sz="1100" dirty="0"/>
          </a:p>
        </p:txBody>
      </p:sp>
      <p:sp>
        <p:nvSpPr>
          <p:cNvPr id="15" name="テキスト ボックス 14"/>
          <p:cNvSpPr txBox="1"/>
          <p:nvPr/>
        </p:nvSpPr>
        <p:spPr>
          <a:xfrm>
            <a:off x="6484156" y="1511206"/>
            <a:ext cx="595035" cy="261610"/>
          </a:xfrm>
          <a:prstGeom prst="rect">
            <a:avLst/>
          </a:prstGeom>
          <a:noFill/>
        </p:spPr>
        <p:txBody>
          <a:bodyPr wrap="none" rtlCol="0">
            <a:spAutoFit/>
          </a:bodyPr>
          <a:lstStyle/>
          <a:p>
            <a:r>
              <a:rPr kumimoji="1" lang="en-US" altLang="ja-JP" sz="1100" dirty="0"/>
              <a:t>f=4mm</a:t>
            </a:r>
            <a:endParaRPr kumimoji="1" lang="ja-JP" altLang="en-US" sz="1100" dirty="0"/>
          </a:p>
        </p:txBody>
      </p:sp>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182123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p:cNvSpPr txBox="1"/>
          <p:nvPr/>
        </p:nvSpPr>
        <p:spPr>
          <a:xfrm>
            <a:off x="5116270" y="2303294"/>
            <a:ext cx="607859" cy="261610"/>
          </a:xfrm>
          <a:prstGeom prst="rect">
            <a:avLst/>
          </a:prstGeom>
          <a:noFill/>
        </p:spPr>
        <p:txBody>
          <a:bodyPr wrap="none" rtlCol="0">
            <a:spAutoFit/>
          </a:bodyPr>
          <a:lstStyle/>
          <a:p>
            <a:r>
              <a:rPr kumimoji="1" lang="ja-JP" altLang="en-US" sz="1100" dirty="0"/>
              <a:t>元画像</a:t>
            </a:r>
          </a:p>
        </p:txBody>
      </p:sp>
      <p:sp>
        <p:nvSpPr>
          <p:cNvPr id="18" name="テキスト ボックス 17"/>
          <p:cNvSpPr txBox="1"/>
          <p:nvPr/>
        </p:nvSpPr>
        <p:spPr>
          <a:xfrm>
            <a:off x="5836350" y="220815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19" name="直線矢印コネクタ 18"/>
          <p:cNvCxnSpPr/>
          <p:nvPr/>
        </p:nvCxnSpPr>
        <p:spPr>
          <a:xfrm>
            <a:off x="5836350" y="208727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7455" y="1794814"/>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テキスト ボックス 20"/>
          <p:cNvSpPr txBox="1"/>
          <p:nvPr/>
        </p:nvSpPr>
        <p:spPr>
          <a:xfrm>
            <a:off x="6431119" y="2303294"/>
            <a:ext cx="691215" cy="261610"/>
          </a:xfrm>
          <a:prstGeom prst="rect">
            <a:avLst/>
          </a:prstGeom>
          <a:noFill/>
        </p:spPr>
        <p:txBody>
          <a:bodyPr wrap="none" rtlCol="0">
            <a:spAutoFit/>
          </a:bodyPr>
          <a:lstStyle/>
          <a:p>
            <a:r>
              <a:rPr lang="en-US" altLang="ja-JP" sz="1100" dirty="0"/>
              <a:t>a</a:t>
            </a:r>
            <a:r>
              <a:rPr kumimoji="1" lang="en-US" altLang="ja-JP" sz="1100" dirty="0"/>
              <a:t>=7.3μm</a:t>
            </a:r>
            <a:endParaRPr kumimoji="1" lang="ja-JP" altLang="en-US" sz="1100" dirty="0"/>
          </a:p>
        </p:txBody>
      </p:sp>
      <p:pic>
        <p:nvPicPr>
          <p:cNvPr id="1229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4639" y="1809442"/>
            <a:ext cx="719251" cy="53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テキスト ボックス 22"/>
          <p:cNvSpPr txBox="1"/>
          <p:nvPr/>
        </p:nvSpPr>
        <p:spPr>
          <a:xfrm>
            <a:off x="7265161" y="2303294"/>
            <a:ext cx="691215" cy="261610"/>
          </a:xfrm>
          <a:prstGeom prst="rect">
            <a:avLst/>
          </a:prstGeom>
          <a:noFill/>
        </p:spPr>
        <p:txBody>
          <a:bodyPr wrap="none" rtlCol="0">
            <a:spAutoFit/>
          </a:bodyPr>
          <a:lstStyle/>
          <a:p>
            <a:r>
              <a:rPr lang="en-US" altLang="ja-JP" sz="1100" dirty="0"/>
              <a:t>a</a:t>
            </a:r>
            <a:r>
              <a:rPr kumimoji="1" lang="en-US" altLang="ja-JP" sz="1100" dirty="0"/>
              <a:t>=3.0μm</a:t>
            </a:r>
            <a:endParaRPr kumimoji="1" lang="ja-JP" altLang="en-US" sz="1100" dirty="0"/>
          </a:p>
        </p:txBody>
      </p:sp>
      <p:pic>
        <p:nvPicPr>
          <p:cNvPr id="2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2594683"/>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5116270" y="3098739"/>
            <a:ext cx="607859" cy="261610"/>
          </a:xfrm>
          <a:prstGeom prst="rect">
            <a:avLst/>
          </a:prstGeom>
          <a:noFill/>
        </p:spPr>
        <p:txBody>
          <a:bodyPr wrap="none" rtlCol="0">
            <a:spAutoFit/>
          </a:bodyPr>
          <a:lstStyle/>
          <a:p>
            <a:r>
              <a:rPr kumimoji="1" lang="ja-JP" altLang="en-US" sz="1100" dirty="0"/>
              <a:t>元画像</a:t>
            </a:r>
          </a:p>
        </p:txBody>
      </p:sp>
      <p:sp>
        <p:nvSpPr>
          <p:cNvPr id="26" name="テキスト ボックス 25"/>
          <p:cNvSpPr txBox="1"/>
          <p:nvPr/>
        </p:nvSpPr>
        <p:spPr>
          <a:xfrm>
            <a:off x="5796136" y="2882715"/>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27" name="直線矢印コネクタ 26"/>
          <p:cNvCxnSpPr/>
          <p:nvPr/>
        </p:nvCxnSpPr>
        <p:spPr>
          <a:xfrm>
            <a:off x="5836350" y="2810707"/>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2607133"/>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テキスト ボックス 28"/>
          <p:cNvSpPr txBox="1"/>
          <p:nvPr/>
        </p:nvSpPr>
        <p:spPr>
          <a:xfrm>
            <a:off x="6372200" y="3095382"/>
            <a:ext cx="755335" cy="261610"/>
          </a:xfrm>
          <a:prstGeom prst="rect">
            <a:avLst/>
          </a:prstGeom>
          <a:noFill/>
        </p:spPr>
        <p:txBody>
          <a:bodyPr wrap="none" rtlCol="0">
            <a:spAutoFit/>
          </a:bodyPr>
          <a:lstStyle/>
          <a:p>
            <a:r>
              <a:rPr kumimoji="1" lang="en-US" altLang="ja-JP" sz="1100" dirty="0"/>
              <a:t>TI=0, TJ=0</a:t>
            </a:r>
            <a:endParaRPr kumimoji="1" lang="ja-JP" altLang="en-US" sz="1100" dirty="0"/>
          </a:p>
        </p:txBody>
      </p:sp>
      <p:pic>
        <p:nvPicPr>
          <p:cNvPr id="1229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6888" y="2614373"/>
            <a:ext cx="737356" cy="5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86985" y="2614373"/>
            <a:ext cx="705495" cy="52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テキスト ボックス 31"/>
          <p:cNvSpPr txBox="1"/>
          <p:nvPr/>
        </p:nvSpPr>
        <p:spPr>
          <a:xfrm>
            <a:off x="7200787" y="3095382"/>
            <a:ext cx="899605" cy="261610"/>
          </a:xfrm>
          <a:prstGeom prst="rect">
            <a:avLst/>
          </a:prstGeom>
          <a:noFill/>
        </p:spPr>
        <p:txBody>
          <a:bodyPr wrap="none" rtlCol="0">
            <a:spAutoFit/>
          </a:bodyPr>
          <a:lstStyle/>
          <a:p>
            <a:r>
              <a:rPr kumimoji="1" lang="en-US" altLang="ja-JP" sz="1100" dirty="0"/>
              <a:t>TI=100, TJ=0</a:t>
            </a:r>
            <a:endParaRPr kumimoji="1" lang="ja-JP" altLang="en-US" sz="1100" dirty="0"/>
          </a:p>
        </p:txBody>
      </p:sp>
      <p:sp>
        <p:nvSpPr>
          <p:cNvPr id="33" name="テキスト ボックス 32"/>
          <p:cNvSpPr txBox="1"/>
          <p:nvPr/>
        </p:nvSpPr>
        <p:spPr>
          <a:xfrm>
            <a:off x="8064883" y="3095382"/>
            <a:ext cx="899605" cy="261610"/>
          </a:xfrm>
          <a:prstGeom prst="rect">
            <a:avLst/>
          </a:prstGeom>
          <a:noFill/>
        </p:spPr>
        <p:txBody>
          <a:bodyPr wrap="none" rtlCol="0">
            <a:spAutoFit/>
          </a:bodyPr>
          <a:lstStyle/>
          <a:p>
            <a:r>
              <a:rPr kumimoji="1" lang="en-US" altLang="ja-JP" sz="1100" dirty="0"/>
              <a:t>TI=0, TJ=100</a:t>
            </a:r>
            <a:endParaRPr kumimoji="1" lang="ja-JP" altLang="en-US" sz="1100" dirty="0"/>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52743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5116270" y="4031486"/>
            <a:ext cx="607859" cy="261610"/>
          </a:xfrm>
          <a:prstGeom prst="rect">
            <a:avLst/>
          </a:prstGeom>
          <a:noFill/>
        </p:spPr>
        <p:txBody>
          <a:bodyPr wrap="none" rtlCol="0">
            <a:spAutoFit/>
          </a:bodyPr>
          <a:lstStyle/>
          <a:p>
            <a:r>
              <a:rPr kumimoji="1" lang="ja-JP" altLang="en-US" sz="1100" dirty="0"/>
              <a:t>元画像</a:t>
            </a:r>
          </a:p>
        </p:txBody>
      </p:sp>
      <p:cxnSp>
        <p:nvCxnSpPr>
          <p:cNvPr id="36" name="直線矢印コネクタ 35"/>
          <p:cNvCxnSpPr/>
          <p:nvPr/>
        </p:nvCxnSpPr>
        <p:spPr>
          <a:xfrm>
            <a:off x="5868144" y="3815462"/>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07455" y="3527430"/>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08304" y="3527429"/>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86985" y="3530502"/>
            <a:ext cx="734659" cy="55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458773" y="4031486"/>
            <a:ext cx="615874" cy="261610"/>
          </a:xfrm>
          <a:prstGeom prst="rect">
            <a:avLst/>
          </a:prstGeom>
          <a:noFill/>
        </p:spPr>
        <p:txBody>
          <a:bodyPr wrap="none" rtlCol="0">
            <a:spAutoFit/>
          </a:bodyPr>
          <a:lstStyle/>
          <a:p>
            <a:r>
              <a:rPr kumimoji="1" lang="en-US" altLang="ja-JP" sz="1100" dirty="0"/>
              <a:t>θ=30°</a:t>
            </a:r>
            <a:endParaRPr kumimoji="1" lang="ja-JP" altLang="en-US" sz="1100" dirty="0"/>
          </a:p>
        </p:txBody>
      </p:sp>
      <p:sp>
        <p:nvSpPr>
          <p:cNvPr id="41" name="テキスト ボックス 40"/>
          <p:cNvSpPr txBox="1"/>
          <p:nvPr/>
        </p:nvSpPr>
        <p:spPr>
          <a:xfrm>
            <a:off x="7382053" y="4031486"/>
            <a:ext cx="646331" cy="261610"/>
          </a:xfrm>
          <a:prstGeom prst="rect">
            <a:avLst/>
          </a:prstGeom>
          <a:noFill/>
        </p:spPr>
        <p:txBody>
          <a:bodyPr wrap="none" rtlCol="0">
            <a:spAutoFit/>
          </a:bodyPr>
          <a:lstStyle/>
          <a:p>
            <a:r>
              <a:rPr kumimoji="1" lang="en-US" altLang="ja-JP" sz="1100" dirty="0"/>
              <a:t>Ψ=30</a:t>
            </a:r>
            <a:r>
              <a:rPr lang="en-US" altLang="ja-JP" sz="1100" dirty="0"/>
              <a:t>°</a:t>
            </a:r>
            <a:endParaRPr kumimoji="1" lang="ja-JP" altLang="en-US" sz="1100" dirty="0"/>
          </a:p>
        </p:txBody>
      </p:sp>
      <p:sp>
        <p:nvSpPr>
          <p:cNvPr id="42" name="テキスト ボックス 41"/>
          <p:cNvSpPr txBox="1"/>
          <p:nvPr/>
        </p:nvSpPr>
        <p:spPr>
          <a:xfrm>
            <a:off x="8260576" y="4031486"/>
            <a:ext cx="631904" cy="261610"/>
          </a:xfrm>
          <a:prstGeom prst="rect">
            <a:avLst/>
          </a:prstGeom>
          <a:noFill/>
        </p:spPr>
        <p:txBody>
          <a:bodyPr wrap="none" rtlCol="0">
            <a:spAutoFit/>
          </a:bodyPr>
          <a:lstStyle/>
          <a:p>
            <a:r>
              <a:rPr lang="en-US" altLang="ja-JP" sz="1100" dirty="0"/>
              <a:t>φ</a:t>
            </a:r>
            <a:r>
              <a:rPr kumimoji="1" lang="en-US" altLang="ja-JP" sz="1100" dirty="0"/>
              <a:t>=30°</a:t>
            </a:r>
            <a:endParaRPr kumimoji="1" lang="ja-JP" altLang="en-US" sz="1100" dirty="0"/>
          </a:p>
        </p:txBody>
      </p:sp>
      <p:pic>
        <p:nvPicPr>
          <p:cNvPr id="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43915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p:cNvSpPr txBox="1"/>
          <p:nvPr/>
        </p:nvSpPr>
        <p:spPr>
          <a:xfrm>
            <a:off x="5116270" y="4895582"/>
            <a:ext cx="607859" cy="261610"/>
          </a:xfrm>
          <a:prstGeom prst="rect">
            <a:avLst/>
          </a:prstGeom>
          <a:noFill/>
        </p:spPr>
        <p:txBody>
          <a:bodyPr wrap="none" rtlCol="0">
            <a:spAutoFit/>
          </a:bodyPr>
          <a:lstStyle/>
          <a:p>
            <a:r>
              <a:rPr kumimoji="1" lang="ja-JP" altLang="en-US" sz="1100" dirty="0"/>
              <a:t>元画像</a:t>
            </a:r>
          </a:p>
        </p:txBody>
      </p:sp>
      <p:sp>
        <p:nvSpPr>
          <p:cNvPr id="45" name="テキスト ボックス 44"/>
          <p:cNvSpPr txBox="1"/>
          <p:nvPr/>
        </p:nvSpPr>
        <p:spPr>
          <a:xfrm>
            <a:off x="5796136" y="4679558"/>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46" name="直線矢印コネクタ 45"/>
          <p:cNvCxnSpPr/>
          <p:nvPr/>
        </p:nvCxnSpPr>
        <p:spPr>
          <a:xfrm>
            <a:off x="5836350" y="460755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47"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4403976"/>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テキスト ボックス 47"/>
          <p:cNvSpPr txBox="1"/>
          <p:nvPr/>
        </p:nvSpPr>
        <p:spPr>
          <a:xfrm>
            <a:off x="6372200" y="4892225"/>
            <a:ext cx="817853" cy="261610"/>
          </a:xfrm>
          <a:prstGeom prst="rect">
            <a:avLst/>
          </a:prstGeom>
          <a:noFill/>
        </p:spPr>
        <p:txBody>
          <a:bodyPr wrap="none" rtlCol="0">
            <a:spAutoFit/>
          </a:bodyPr>
          <a:lstStyle/>
          <a:p>
            <a:r>
              <a:rPr kumimoji="1" lang="en-US" altLang="ja-JP" sz="1100" dirty="0"/>
              <a:t>TX=0, TY=0</a:t>
            </a:r>
            <a:endParaRPr kumimoji="1" lang="ja-JP" altLang="en-US" sz="1100" dirty="0"/>
          </a:p>
        </p:txBody>
      </p:sp>
      <p:sp>
        <p:nvSpPr>
          <p:cNvPr id="51" name="テキスト ボックス 50"/>
          <p:cNvSpPr txBox="1"/>
          <p:nvPr/>
        </p:nvSpPr>
        <p:spPr>
          <a:xfrm>
            <a:off x="7200787" y="4892225"/>
            <a:ext cx="966931" cy="261610"/>
          </a:xfrm>
          <a:prstGeom prst="rect">
            <a:avLst/>
          </a:prstGeom>
          <a:noFill/>
        </p:spPr>
        <p:txBody>
          <a:bodyPr wrap="none" rtlCol="0">
            <a:spAutoFit/>
          </a:bodyPr>
          <a:lstStyle/>
          <a:p>
            <a:r>
              <a:rPr kumimoji="1" lang="en-US" altLang="ja-JP" sz="1100" dirty="0"/>
              <a:t>TX=100, TX=0</a:t>
            </a:r>
            <a:endParaRPr kumimoji="1" lang="ja-JP" altLang="en-US" sz="1100" dirty="0"/>
          </a:p>
        </p:txBody>
      </p:sp>
      <p:sp>
        <p:nvSpPr>
          <p:cNvPr id="52" name="テキスト ボックス 51"/>
          <p:cNvSpPr txBox="1"/>
          <p:nvPr/>
        </p:nvSpPr>
        <p:spPr>
          <a:xfrm>
            <a:off x="8064883" y="4892225"/>
            <a:ext cx="966931" cy="261610"/>
          </a:xfrm>
          <a:prstGeom prst="rect">
            <a:avLst/>
          </a:prstGeom>
          <a:noFill/>
        </p:spPr>
        <p:txBody>
          <a:bodyPr wrap="none" rtlCol="0">
            <a:spAutoFit/>
          </a:bodyPr>
          <a:lstStyle/>
          <a:p>
            <a:r>
              <a:rPr kumimoji="1" lang="en-US" altLang="ja-JP" sz="1100" dirty="0"/>
              <a:t>TX=0, TX=100</a:t>
            </a:r>
            <a:endParaRPr kumimoji="1" lang="ja-JP" altLang="en-US" sz="1100" dirty="0"/>
          </a:p>
        </p:txBody>
      </p:sp>
      <p:pic>
        <p:nvPicPr>
          <p:cNvPr id="12301"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95948"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2"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72400"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テキスト ボックス 54"/>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2/2</a:t>
            </a:r>
            <a:r>
              <a:rPr kumimoji="1" lang="ja-JP" altLang="en-US" sz="2400" dirty="0"/>
              <a:t>）</a:t>
            </a:r>
          </a:p>
        </p:txBody>
      </p:sp>
      <p:sp>
        <p:nvSpPr>
          <p:cNvPr id="56" name="テキスト ボックス 55"/>
          <p:cNvSpPr txBox="1"/>
          <p:nvPr/>
        </p:nvSpPr>
        <p:spPr>
          <a:xfrm>
            <a:off x="132605" y="476672"/>
            <a:ext cx="1919115" cy="276999"/>
          </a:xfrm>
          <a:prstGeom prst="rect">
            <a:avLst/>
          </a:prstGeom>
          <a:noFill/>
        </p:spPr>
        <p:txBody>
          <a:bodyPr wrap="none" rtlCol="0">
            <a:spAutoFit/>
          </a:bodyPr>
          <a:lstStyle/>
          <a:p>
            <a:r>
              <a:rPr lang="ja-JP" altLang="en-US" sz="1200" b="1" dirty="0"/>
              <a:t>射影変換パラメータの説明</a:t>
            </a:r>
            <a:endParaRPr kumimoji="1" lang="ja-JP" altLang="en-US" sz="1200" b="1" dirty="0"/>
          </a:p>
        </p:txBody>
      </p:sp>
    </p:spTree>
    <p:extLst>
      <p:ext uri="{BB962C8B-B14F-4D97-AF65-F5344CB8AC3E}">
        <p14:creationId xmlns:p14="http://schemas.microsoft.com/office/powerpoint/2010/main" val="135291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角丸四角形 43"/>
          <p:cNvSpPr/>
          <p:nvPr/>
        </p:nvSpPr>
        <p:spPr>
          <a:xfrm>
            <a:off x="3642078" y="3186464"/>
            <a:ext cx="5322410"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3" name="角丸四角形 32"/>
          <p:cNvSpPr/>
          <p:nvPr/>
        </p:nvSpPr>
        <p:spPr>
          <a:xfrm>
            <a:off x="179512" y="3206717"/>
            <a:ext cx="3024336"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131821" y="15007"/>
            <a:ext cx="800219" cy="461665"/>
          </a:xfrm>
          <a:prstGeom prst="rect">
            <a:avLst/>
          </a:prstGeom>
          <a:noFill/>
        </p:spPr>
        <p:txBody>
          <a:bodyPr wrap="none" rtlCol="0">
            <a:spAutoFit/>
          </a:bodyPr>
          <a:lstStyle/>
          <a:p>
            <a:r>
              <a:rPr kumimoji="1" lang="ja-JP" altLang="en-US" sz="2400" dirty="0"/>
              <a:t>目的</a:t>
            </a:r>
          </a:p>
        </p:txBody>
      </p:sp>
      <p:sp>
        <p:nvSpPr>
          <p:cNvPr id="2" name="円/楕円 1"/>
          <p:cNvSpPr/>
          <p:nvPr/>
        </p:nvSpPr>
        <p:spPr>
          <a:xfrm>
            <a:off x="5158528" y="5237236"/>
            <a:ext cx="936104" cy="74478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効果</a:t>
            </a:r>
            <a:endParaRPr kumimoji="1" lang="en-US" altLang="ja-JP" dirty="0">
              <a:solidFill>
                <a:schemeClr val="tx1"/>
              </a:solidFill>
            </a:endParaRPr>
          </a:p>
          <a:p>
            <a:pPr algn="ctr"/>
            <a:r>
              <a:rPr kumimoji="1" lang="ja-JP" altLang="en-US" dirty="0">
                <a:solidFill>
                  <a:schemeClr val="tx1"/>
                </a:solidFill>
              </a:rPr>
              <a:t>検証</a:t>
            </a:r>
          </a:p>
        </p:txBody>
      </p:sp>
      <p:sp>
        <p:nvSpPr>
          <p:cNvPr id="5" name="円/楕円 4"/>
          <p:cNvSpPr/>
          <p:nvPr/>
        </p:nvSpPr>
        <p:spPr>
          <a:xfrm>
            <a:off x="6670696" y="5200794"/>
            <a:ext cx="936104" cy="74478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実装</a:t>
            </a:r>
            <a:endParaRPr kumimoji="1" lang="en-US" altLang="ja-JP" dirty="0">
              <a:solidFill>
                <a:schemeClr val="tx1"/>
              </a:solidFill>
            </a:endParaRPr>
          </a:p>
          <a:p>
            <a:pPr algn="ctr"/>
            <a:r>
              <a:rPr kumimoji="1" lang="ja-JP" altLang="en-US" dirty="0">
                <a:solidFill>
                  <a:schemeClr val="tx1"/>
                </a:solidFill>
              </a:rPr>
              <a:t>改善</a:t>
            </a:r>
          </a:p>
        </p:txBody>
      </p:sp>
      <p:sp>
        <p:nvSpPr>
          <p:cNvPr id="6" name="円/楕円 5"/>
          <p:cNvSpPr/>
          <p:nvPr/>
        </p:nvSpPr>
        <p:spPr>
          <a:xfrm>
            <a:off x="5878608" y="4057418"/>
            <a:ext cx="936104" cy="7447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現象</a:t>
            </a:r>
            <a:endParaRPr kumimoji="1" lang="en-US" altLang="ja-JP" dirty="0">
              <a:solidFill>
                <a:schemeClr val="tx1"/>
              </a:solidFill>
            </a:endParaRPr>
          </a:p>
          <a:p>
            <a:pPr algn="ctr"/>
            <a:r>
              <a:rPr lang="ja-JP" altLang="en-US" dirty="0">
                <a:solidFill>
                  <a:schemeClr val="tx1"/>
                </a:solidFill>
              </a:rPr>
              <a:t>解析</a:t>
            </a:r>
            <a:endParaRPr kumimoji="1" lang="ja-JP" altLang="en-US" dirty="0">
              <a:solidFill>
                <a:schemeClr val="tx1"/>
              </a:solidFill>
            </a:endParaRPr>
          </a:p>
        </p:txBody>
      </p:sp>
      <p:sp>
        <p:nvSpPr>
          <p:cNvPr id="7" name="下カーブ矢印 6"/>
          <p:cNvSpPr/>
          <p:nvPr/>
        </p:nvSpPr>
        <p:spPr>
          <a:xfrm rot="3386018">
            <a:off x="6683112" y="4644494"/>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下カーブ矢印 7"/>
          <p:cNvSpPr/>
          <p:nvPr/>
        </p:nvSpPr>
        <p:spPr>
          <a:xfrm rot="10800000">
            <a:off x="5734592" y="5982019"/>
            <a:ext cx="1224136" cy="261063"/>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下カーブ矢印 8"/>
          <p:cNvSpPr/>
          <p:nvPr/>
        </p:nvSpPr>
        <p:spPr>
          <a:xfrm rot="17994333">
            <a:off x="4943777" y="4641077"/>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1300731" y="476672"/>
            <a:ext cx="6623105" cy="276999"/>
          </a:xfrm>
          <a:prstGeom prst="rect">
            <a:avLst/>
          </a:prstGeom>
          <a:solidFill>
            <a:schemeClr val="accent1">
              <a:lumMod val="40000"/>
              <a:lumOff val="60000"/>
            </a:schemeClr>
          </a:solidFill>
        </p:spPr>
        <p:txBody>
          <a:bodyPr wrap="square" rtlCol="0">
            <a:spAutoFit/>
          </a:bodyPr>
          <a:lstStyle/>
          <a:p>
            <a:r>
              <a:rPr kumimoji="1" lang="ja-JP" altLang="en-US" sz="1200" dirty="0"/>
              <a:t>本ソフトウェアは、画像処理</a:t>
            </a:r>
            <a:r>
              <a:rPr lang="ja-JP" altLang="en-US" sz="1200" dirty="0"/>
              <a:t>アルゴリズム開発における、技術検討効率</a:t>
            </a:r>
            <a:r>
              <a:rPr kumimoji="1" lang="ja-JP" altLang="en-US" sz="1200" dirty="0"/>
              <a:t>を上げることを目的とする</a:t>
            </a:r>
            <a:endParaRPr kumimoji="1" lang="en-US" altLang="ja-JP" sz="1200" dirty="0"/>
          </a:p>
        </p:txBody>
      </p:sp>
      <p:sp>
        <p:nvSpPr>
          <p:cNvPr id="11" name="テキスト ボックス 10"/>
          <p:cNvSpPr txBox="1"/>
          <p:nvPr/>
        </p:nvSpPr>
        <p:spPr>
          <a:xfrm>
            <a:off x="5253528" y="3623967"/>
            <a:ext cx="1881055" cy="430887"/>
          </a:xfrm>
          <a:prstGeom prst="rect">
            <a:avLst/>
          </a:prstGeom>
          <a:noFill/>
        </p:spPr>
        <p:txBody>
          <a:bodyPr wrap="square" rtlCol="0">
            <a:spAutoFit/>
          </a:bodyPr>
          <a:lstStyle/>
          <a:p>
            <a:r>
              <a:rPr kumimoji="1" lang="ja-JP" altLang="en-US" sz="1100" dirty="0"/>
              <a:t>画像処理で内部的に起こっていることを正確に知る</a:t>
            </a:r>
          </a:p>
        </p:txBody>
      </p:sp>
      <p:sp>
        <p:nvSpPr>
          <p:cNvPr id="13" name="テキスト ボックス 12"/>
          <p:cNvSpPr txBox="1"/>
          <p:nvPr/>
        </p:nvSpPr>
        <p:spPr>
          <a:xfrm>
            <a:off x="7663880" y="5353168"/>
            <a:ext cx="1444624" cy="430887"/>
          </a:xfrm>
          <a:prstGeom prst="rect">
            <a:avLst/>
          </a:prstGeom>
          <a:noFill/>
        </p:spPr>
        <p:txBody>
          <a:bodyPr wrap="square" rtlCol="0">
            <a:spAutoFit/>
          </a:bodyPr>
          <a:lstStyle/>
          <a:p>
            <a:r>
              <a:rPr kumimoji="1" lang="ja-JP" altLang="en-US" sz="1100" dirty="0"/>
              <a:t>現象に合ったアルゴリズムを実装</a:t>
            </a:r>
            <a:r>
              <a:rPr lang="ja-JP" altLang="en-US" sz="1100" dirty="0"/>
              <a:t>する</a:t>
            </a:r>
            <a:endParaRPr kumimoji="1" lang="ja-JP" altLang="en-US" sz="1100" dirty="0"/>
          </a:p>
        </p:txBody>
      </p:sp>
      <p:sp>
        <p:nvSpPr>
          <p:cNvPr id="14" name="テキスト ボックス 13"/>
          <p:cNvSpPr txBox="1"/>
          <p:nvPr/>
        </p:nvSpPr>
        <p:spPr>
          <a:xfrm>
            <a:off x="3642078" y="5209152"/>
            <a:ext cx="1732474" cy="600164"/>
          </a:xfrm>
          <a:prstGeom prst="rect">
            <a:avLst/>
          </a:prstGeom>
          <a:noFill/>
        </p:spPr>
        <p:txBody>
          <a:bodyPr wrap="square" rtlCol="0">
            <a:spAutoFit/>
          </a:bodyPr>
          <a:lstStyle/>
          <a:p>
            <a:r>
              <a:rPr kumimoji="1" lang="ja-JP" altLang="en-US" sz="1100" dirty="0"/>
              <a:t>対策がどれほどの</a:t>
            </a:r>
            <a:endParaRPr kumimoji="1" lang="en-US" altLang="ja-JP" sz="1100" dirty="0"/>
          </a:p>
          <a:p>
            <a:r>
              <a:rPr lang="ja-JP" altLang="en-US" sz="1100" dirty="0"/>
              <a:t>効果があったか</a:t>
            </a:r>
            <a:endParaRPr lang="en-US" altLang="ja-JP" sz="1100" dirty="0"/>
          </a:p>
          <a:p>
            <a:r>
              <a:rPr kumimoji="1" lang="ja-JP" altLang="en-US" sz="1100" dirty="0"/>
              <a:t>多数のデータで検証する</a:t>
            </a:r>
          </a:p>
        </p:txBody>
      </p:sp>
      <p:sp>
        <p:nvSpPr>
          <p:cNvPr id="24" name="テキスト ボックス 23"/>
          <p:cNvSpPr txBox="1"/>
          <p:nvPr/>
        </p:nvSpPr>
        <p:spPr>
          <a:xfrm>
            <a:off x="5916125" y="4741757"/>
            <a:ext cx="846707" cy="253916"/>
          </a:xfrm>
          <a:prstGeom prst="rect">
            <a:avLst/>
          </a:prstGeom>
          <a:noFill/>
        </p:spPr>
        <p:txBody>
          <a:bodyPr wrap="none" rtlCol="0">
            <a:spAutoFit/>
          </a:bodyPr>
          <a:lstStyle/>
          <a:p>
            <a:r>
              <a:rPr kumimoji="1" lang="en-US" altLang="ja-JP" sz="1050" i="1" dirty="0"/>
              <a:t>Observation</a:t>
            </a:r>
            <a:endParaRPr kumimoji="1" lang="ja-JP" altLang="en-US" sz="1050" i="1" dirty="0"/>
          </a:p>
        </p:txBody>
      </p:sp>
      <p:sp>
        <p:nvSpPr>
          <p:cNvPr id="34" name="テキスト ボックス 33"/>
          <p:cNvSpPr txBox="1"/>
          <p:nvPr/>
        </p:nvSpPr>
        <p:spPr>
          <a:xfrm>
            <a:off x="6958728" y="5921830"/>
            <a:ext cx="878767" cy="253916"/>
          </a:xfrm>
          <a:prstGeom prst="rect">
            <a:avLst/>
          </a:prstGeom>
          <a:noFill/>
        </p:spPr>
        <p:txBody>
          <a:bodyPr wrap="none" rtlCol="0">
            <a:spAutoFit/>
          </a:bodyPr>
          <a:lstStyle/>
          <a:p>
            <a:r>
              <a:rPr kumimoji="1" lang="en-US" altLang="ja-JP" sz="1050" i="1" dirty="0"/>
              <a:t>Modification</a:t>
            </a:r>
            <a:endParaRPr kumimoji="1" lang="ja-JP" altLang="en-US" sz="1050" i="1" dirty="0"/>
          </a:p>
        </p:txBody>
      </p:sp>
      <p:sp>
        <p:nvSpPr>
          <p:cNvPr id="35" name="テキスト ボックス 34"/>
          <p:cNvSpPr txBox="1"/>
          <p:nvPr/>
        </p:nvSpPr>
        <p:spPr>
          <a:xfrm>
            <a:off x="5014512" y="5987991"/>
            <a:ext cx="813043" cy="253916"/>
          </a:xfrm>
          <a:prstGeom prst="rect">
            <a:avLst/>
          </a:prstGeom>
          <a:noFill/>
        </p:spPr>
        <p:txBody>
          <a:bodyPr wrap="none" rtlCol="0">
            <a:spAutoFit/>
          </a:bodyPr>
          <a:lstStyle/>
          <a:p>
            <a:r>
              <a:rPr lang="en-US" altLang="ja-JP" sz="1050" i="1" dirty="0"/>
              <a:t>V</a:t>
            </a:r>
            <a:r>
              <a:rPr kumimoji="1" lang="en-US" altLang="ja-JP" sz="1050" i="1" dirty="0"/>
              <a:t>erification</a:t>
            </a:r>
            <a:endParaRPr kumimoji="1" lang="ja-JP" altLang="en-US" sz="1050" i="1" dirty="0"/>
          </a:p>
        </p:txBody>
      </p:sp>
      <p:sp>
        <p:nvSpPr>
          <p:cNvPr id="3" name="テキスト ボックス 2"/>
          <p:cNvSpPr txBox="1"/>
          <p:nvPr/>
        </p:nvSpPr>
        <p:spPr>
          <a:xfrm>
            <a:off x="718369" y="3688451"/>
            <a:ext cx="1291048" cy="369332"/>
          </a:xfrm>
          <a:prstGeom prst="rect">
            <a:avLst/>
          </a:prstGeom>
          <a:solidFill>
            <a:schemeClr val="bg1"/>
          </a:solidFill>
          <a:ln>
            <a:solidFill>
              <a:schemeClr val="tx1"/>
            </a:solidFill>
          </a:ln>
        </p:spPr>
        <p:txBody>
          <a:bodyPr wrap="square" rtlCol="0">
            <a:spAutoFit/>
          </a:bodyPr>
          <a:lstStyle/>
          <a:p>
            <a:pPr algn="ctr"/>
            <a:r>
              <a:rPr kumimoji="1" lang="ja-JP" altLang="en-US" dirty="0"/>
              <a:t>調査</a:t>
            </a:r>
          </a:p>
        </p:txBody>
      </p:sp>
      <p:sp>
        <p:nvSpPr>
          <p:cNvPr id="20" name="テキスト ボックス 19"/>
          <p:cNvSpPr txBox="1"/>
          <p:nvPr/>
        </p:nvSpPr>
        <p:spPr>
          <a:xfrm>
            <a:off x="713273" y="4330698"/>
            <a:ext cx="1296144" cy="369332"/>
          </a:xfrm>
          <a:prstGeom prst="rect">
            <a:avLst/>
          </a:prstGeom>
          <a:solidFill>
            <a:srgbClr val="FFFF00"/>
          </a:solidFill>
          <a:ln>
            <a:solidFill>
              <a:schemeClr val="tx1"/>
            </a:solidFill>
          </a:ln>
        </p:spPr>
        <p:txBody>
          <a:bodyPr wrap="square" rtlCol="0">
            <a:spAutoFit/>
          </a:bodyPr>
          <a:lstStyle/>
          <a:p>
            <a:pPr algn="ctr"/>
            <a:r>
              <a:rPr kumimoji="1" lang="ja-JP" altLang="en-US" dirty="0"/>
              <a:t>技術検討</a:t>
            </a:r>
          </a:p>
        </p:txBody>
      </p:sp>
      <p:sp>
        <p:nvSpPr>
          <p:cNvPr id="22" name="テキスト ボックス 21"/>
          <p:cNvSpPr txBox="1"/>
          <p:nvPr/>
        </p:nvSpPr>
        <p:spPr>
          <a:xfrm>
            <a:off x="713273" y="4975303"/>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商品実装</a:t>
            </a:r>
          </a:p>
        </p:txBody>
      </p:sp>
      <p:cxnSp>
        <p:nvCxnSpPr>
          <p:cNvPr id="15" name="直線矢印コネクタ 14"/>
          <p:cNvCxnSpPr>
            <a:stCxn id="3" idx="2"/>
            <a:endCxn id="20" idx="0"/>
          </p:cNvCxnSpPr>
          <p:nvPr/>
        </p:nvCxnSpPr>
        <p:spPr>
          <a:xfrm flipH="1">
            <a:off x="1361345" y="4057783"/>
            <a:ext cx="2548" cy="272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20" idx="2"/>
            <a:endCxn id="22" idx="0"/>
          </p:cNvCxnSpPr>
          <p:nvPr/>
        </p:nvCxnSpPr>
        <p:spPr>
          <a:xfrm>
            <a:off x="1361345" y="4700030"/>
            <a:ext cx="0" cy="2752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13273" y="5632667"/>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品質確保</a:t>
            </a:r>
          </a:p>
        </p:txBody>
      </p:sp>
      <p:cxnSp>
        <p:nvCxnSpPr>
          <p:cNvPr id="31" name="直線矢印コネクタ 30"/>
          <p:cNvCxnSpPr>
            <a:stCxn id="22" idx="2"/>
            <a:endCxn id="29" idx="0"/>
          </p:cNvCxnSpPr>
          <p:nvPr/>
        </p:nvCxnSpPr>
        <p:spPr>
          <a:xfrm>
            <a:off x="1361345" y="5344635"/>
            <a:ext cx="0" cy="2880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755576" y="801286"/>
            <a:ext cx="8329524" cy="2292935"/>
          </a:xfrm>
          <a:prstGeom prst="rect">
            <a:avLst/>
          </a:prstGeom>
          <a:noFill/>
        </p:spPr>
        <p:txBody>
          <a:bodyPr wrap="none" rtlCol="0">
            <a:spAutoFit/>
          </a:bodyPr>
          <a:lstStyle/>
          <a:p>
            <a:r>
              <a:rPr lang="ja-JP" altLang="en-US" sz="1100" dirty="0"/>
              <a:t>画像処理アルゴリズムの開発手順を大まかに定義すると、「調査」→「技術検討」→「商品実装」→「品質確保」の順になる。</a:t>
            </a:r>
            <a:endParaRPr lang="en-US" altLang="ja-JP" sz="1100" dirty="0"/>
          </a:p>
          <a:p>
            <a:r>
              <a:rPr kumimoji="1" lang="ja-JP" altLang="en-US" sz="1100" dirty="0"/>
              <a:t>着目するのは「技術検討」段階である。ここでの仕事は大まかに以下の３種類の作業に分けられる。</a:t>
            </a:r>
            <a:endParaRPr kumimoji="1" lang="en-US" altLang="ja-JP" sz="1100" dirty="0"/>
          </a:p>
          <a:p>
            <a:endParaRPr kumimoji="1" lang="en-US" altLang="ja-JP" sz="1100" dirty="0"/>
          </a:p>
          <a:p>
            <a:r>
              <a:rPr lang="ja-JP" altLang="en-US" sz="1100" dirty="0"/>
              <a:t>　</a:t>
            </a:r>
            <a:r>
              <a:rPr lang="ja-JP" altLang="en-US" sz="1100" u="sng" dirty="0"/>
              <a:t>①実装・改善</a:t>
            </a:r>
            <a:endParaRPr lang="en-US" altLang="ja-JP" sz="1100" u="sng" dirty="0"/>
          </a:p>
          <a:p>
            <a:r>
              <a:rPr kumimoji="1" lang="ja-JP" altLang="en-US" sz="1100" dirty="0"/>
              <a:t>　　　　目的応じたアルゴリズムを実装する。知見がある場合は、画像の状態に適したアルゴリズムを選択する。</a:t>
            </a:r>
            <a:endParaRPr kumimoji="1" lang="en-US" altLang="ja-JP" sz="1100" dirty="0"/>
          </a:p>
          <a:p>
            <a:r>
              <a:rPr lang="ja-JP" altLang="en-US" sz="1100" dirty="0"/>
              <a:t>　</a:t>
            </a:r>
            <a:r>
              <a:rPr lang="ja-JP" altLang="en-US" sz="1100" u="sng" dirty="0"/>
              <a:t>②効果検証</a:t>
            </a:r>
            <a:endParaRPr lang="en-US" altLang="ja-JP" sz="1100" u="sng" dirty="0"/>
          </a:p>
          <a:p>
            <a:r>
              <a:rPr kumimoji="1" lang="ja-JP" altLang="en-US" sz="1100" dirty="0"/>
              <a:t>　　　　多数のデータを用いて、アルゴリズムの効果を定量的に評価する。評価結果が性能目標に達すれば開発完了である。</a:t>
            </a:r>
            <a:endParaRPr kumimoji="1" lang="en-US" altLang="ja-JP" sz="1100" dirty="0"/>
          </a:p>
          <a:p>
            <a:r>
              <a:rPr lang="ja-JP" altLang="en-US" sz="1100" dirty="0"/>
              <a:t>　</a:t>
            </a:r>
            <a:r>
              <a:rPr lang="ja-JP" altLang="en-US" sz="1100" u="sng" dirty="0"/>
              <a:t>③現象解析</a:t>
            </a:r>
            <a:endParaRPr kumimoji="1" lang="en-US" altLang="ja-JP" sz="1100" u="sng" dirty="0"/>
          </a:p>
          <a:p>
            <a:r>
              <a:rPr lang="ja-JP" altLang="en-US" sz="1100" dirty="0"/>
              <a:t>　　　　性能目標に達しない場合は、何が原因なのかを詳しく解析する。多くの場合、画像処理の内部データを見る必要がある。</a:t>
            </a:r>
            <a:endParaRPr lang="en-US" altLang="ja-JP" sz="1100" dirty="0"/>
          </a:p>
          <a:p>
            <a:r>
              <a:rPr kumimoji="1" lang="ja-JP" altLang="en-US" sz="1100" dirty="0"/>
              <a:t>　　　　原因がわかれば、その対策としてスジの良いアルゴリズムを選択し、①実装に戻る</a:t>
            </a:r>
            <a:endParaRPr lang="en-US" altLang="ja-JP" sz="1100" dirty="0"/>
          </a:p>
          <a:p>
            <a:r>
              <a:rPr lang="ja-JP" altLang="en-US" sz="1100" dirty="0"/>
              <a:t>性能目標達成するまで①～③の作業を繰り返す。このループを如何に確かにかつ素早く回すかが業務効率化の要である。</a:t>
            </a:r>
            <a:endParaRPr lang="en-US" altLang="ja-JP" sz="1100" dirty="0"/>
          </a:p>
          <a:p>
            <a:endParaRPr lang="en-US" altLang="ja-JP" sz="1100" dirty="0"/>
          </a:p>
          <a:p>
            <a:r>
              <a:rPr lang="ja-JP" altLang="en-US" sz="1100" dirty="0"/>
              <a:t>なお、「商品実装」段階でも、すでに商品ﾌﾟﾗｯﾄﾌｫｰﾑに搭載されている機能の性能改善をする場合には、上記作業が必要になることがある。</a:t>
            </a:r>
            <a:endParaRPr lang="en-US" altLang="ja-JP" sz="1100" dirty="0"/>
          </a:p>
        </p:txBody>
      </p:sp>
      <p:sp>
        <p:nvSpPr>
          <p:cNvPr id="36" name="テキスト ボックス 35"/>
          <p:cNvSpPr txBox="1"/>
          <p:nvPr/>
        </p:nvSpPr>
        <p:spPr>
          <a:xfrm>
            <a:off x="569257" y="3206717"/>
            <a:ext cx="1800493" cy="276999"/>
          </a:xfrm>
          <a:prstGeom prst="rect">
            <a:avLst/>
          </a:prstGeom>
          <a:noFill/>
        </p:spPr>
        <p:txBody>
          <a:bodyPr wrap="none" rtlCol="0">
            <a:spAutoFit/>
          </a:bodyPr>
          <a:lstStyle/>
          <a:p>
            <a:r>
              <a:rPr lang="ja-JP" altLang="en-US" sz="1200" b="1" dirty="0"/>
              <a:t>アルゴリズム開発の手順</a:t>
            </a:r>
            <a:endParaRPr kumimoji="1" lang="ja-JP" altLang="en-US" sz="1200" b="1" dirty="0"/>
          </a:p>
        </p:txBody>
      </p:sp>
      <p:sp>
        <p:nvSpPr>
          <p:cNvPr id="37" name="テキスト ボックス 36"/>
          <p:cNvSpPr txBox="1"/>
          <p:nvPr/>
        </p:nvSpPr>
        <p:spPr>
          <a:xfrm>
            <a:off x="5508104" y="3160212"/>
            <a:ext cx="1503938" cy="276999"/>
          </a:xfrm>
          <a:prstGeom prst="rect">
            <a:avLst/>
          </a:prstGeom>
          <a:noFill/>
        </p:spPr>
        <p:txBody>
          <a:bodyPr wrap="none" rtlCol="0">
            <a:spAutoFit/>
          </a:bodyPr>
          <a:lstStyle/>
          <a:p>
            <a:r>
              <a:rPr kumimoji="1" lang="ja-JP" altLang="en-US" sz="1200" b="1" dirty="0"/>
              <a:t>技術検討のプロセス</a:t>
            </a:r>
          </a:p>
        </p:txBody>
      </p:sp>
      <p:sp>
        <p:nvSpPr>
          <p:cNvPr id="32" name="テキスト ボックス 31"/>
          <p:cNvSpPr txBox="1"/>
          <p:nvPr/>
        </p:nvSpPr>
        <p:spPr>
          <a:xfrm>
            <a:off x="2009417" y="3646134"/>
            <a:ext cx="1031051" cy="430887"/>
          </a:xfrm>
          <a:prstGeom prst="rect">
            <a:avLst/>
          </a:prstGeom>
          <a:noFill/>
        </p:spPr>
        <p:txBody>
          <a:bodyPr wrap="none" rtlCol="0">
            <a:spAutoFit/>
          </a:bodyPr>
          <a:lstStyle/>
          <a:p>
            <a:r>
              <a:rPr kumimoji="1" lang="ja-JP" altLang="en-US" sz="1100" dirty="0"/>
              <a:t>性能目標策定</a:t>
            </a:r>
            <a:endParaRPr kumimoji="1" lang="en-US" altLang="ja-JP" sz="1100" dirty="0"/>
          </a:p>
          <a:p>
            <a:r>
              <a:rPr lang="ja-JP" altLang="en-US" sz="1100" dirty="0"/>
              <a:t>実現案抽出</a:t>
            </a:r>
            <a:endParaRPr kumimoji="1" lang="ja-JP" altLang="en-US" sz="1100" dirty="0"/>
          </a:p>
        </p:txBody>
      </p:sp>
      <p:sp>
        <p:nvSpPr>
          <p:cNvPr id="40" name="テキスト ボックス 39"/>
          <p:cNvSpPr txBox="1"/>
          <p:nvPr/>
        </p:nvSpPr>
        <p:spPr>
          <a:xfrm>
            <a:off x="2009417" y="4301307"/>
            <a:ext cx="1031051" cy="430887"/>
          </a:xfrm>
          <a:prstGeom prst="rect">
            <a:avLst/>
          </a:prstGeom>
          <a:noFill/>
        </p:spPr>
        <p:txBody>
          <a:bodyPr wrap="none" rtlCol="0">
            <a:spAutoFit/>
          </a:bodyPr>
          <a:lstStyle/>
          <a:p>
            <a:r>
              <a:rPr kumimoji="1" lang="ja-JP" altLang="en-US" sz="1100" dirty="0"/>
              <a:t>性能目標達成</a:t>
            </a:r>
            <a:endParaRPr kumimoji="1" lang="en-US" altLang="ja-JP" sz="1100" dirty="0"/>
          </a:p>
          <a:p>
            <a:r>
              <a:rPr lang="ja-JP" altLang="en-US" sz="1100" dirty="0"/>
              <a:t>に向けた検討</a:t>
            </a:r>
            <a:endParaRPr kumimoji="1" lang="ja-JP" altLang="en-US" sz="1100" dirty="0"/>
          </a:p>
        </p:txBody>
      </p:sp>
      <p:sp>
        <p:nvSpPr>
          <p:cNvPr id="41" name="テキスト ボックス 40"/>
          <p:cNvSpPr txBox="1"/>
          <p:nvPr/>
        </p:nvSpPr>
        <p:spPr>
          <a:xfrm>
            <a:off x="2009417" y="4949379"/>
            <a:ext cx="1122423" cy="430887"/>
          </a:xfrm>
          <a:prstGeom prst="rect">
            <a:avLst/>
          </a:prstGeom>
          <a:noFill/>
        </p:spPr>
        <p:txBody>
          <a:bodyPr wrap="none" rtlCol="0">
            <a:spAutoFit/>
          </a:bodyPr>
          <a:lstStyle/>
          <a:p>
            <a:r>
              <a:rPr kumimoji="1" lang="ja-JP" altLang="en-US" sz="1100" dirty="0"/>
              <a:t>商品ﾌﾟﾗｯﾄﾌｫｰﾑ</a:t>
            </a:r>
            <a:endParaRPr kumimoji="1" lang="en-US" altLang="ja-JP" sz="1100" dirty="0"/>
          </a:p>
          <a:p>
            <a:r>
              <a:rPr kumimoji="1" lang="ja-JP" altLang="en-US" sz="1100" dirty="0" err="1"/>
              <a:t>への</a:t>
            </a:r>
            <a:r>
              <a:rPr lang="ja-JP" altLang="en-US" sz="1100" dirty="0"/>
              <a:t>移植</a:t>
            </a:r>
            <a:endParaRPr kumimoji="1" lang="ja-JP" altLang="en-US" sz="1100" dirty="0"/>
          </a:p>
        </p:txBody>
      </p:sp>
      <p:sp>
        <p:nvSpPr>
          <p:cNvPr id="42" name="テキスト ボックス 41"/>
          <p:cNvSpPr txBox="1"/>
          <p:nvPr/>
        </p:nvSpPr>
        <p:spPr>
          <a:xfrm>
            <a:off x="2009417" y="5597451"/>
            <a:ext cx="1104790" cy="430887"/>
          </a:xfrm>
          <a:prstGeom prst="rect">
            <a:avLst/>
          </a:prstGeom>
          <a:noFill/>
        </p:spPr>
        <p:txBody>
          <a:bodyPr wrap="none" rtlCol="0">
            <a:spAutoFit/>
          </a:bodyPr>
          <a:lstStyle/>
          <a:p>
            <a:r>
              <a:rPr kumimoji="1" lang="ja-JP" altLang="en-US" sz="1100" dirty="0"/>
              <a:t>テスト実施</a:t>
            </a:r>
            <a:endParaRPr kumimoji="1" lang="en-US" altLang="ja-JP" sz="1100" dirty="0"/>
          </a:p>
          <a:p>
            <a:r>
              <a:rPr lang="ja-JP" altLang="en-US" sz="1100" dirty="0"/>
              <a:t>マニュアル作成</a:t>
            </a:r>
            <a:endParaRPr kumimoji="1" lang="ja-JP" altLang="en-US" sz="1100" dirty="0"/>
          </a:p>
        </p:txBody>
      </p:sp>
      <p:sp>
        <p:nvSpPr>
          <p:cNvPr id="12" name="二等辺三角形 11"/>
          <p:cNvSpPr/>
          <p:nvPr/>
        </p:nvSpPr>
        <p:spPr>
          <a:xfrm rot="16200000">
            <a:off x="3102164" y="4223338"/>
            <a:ext cx="473147" cy="606682"/>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840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539552" y="476672"/>
            <a:ext cx="2711893" cy="1584175"/>
          </a:xfrm>
          <a:prstGeom prst="rect">
            <a:avLst/>
          </a:prstGeom>
          <a:noFill/>
          <a:ln w="9525">
            <a:noFill/>
            <a:miter lim="800000"/>
            <a:headEnd/>
            <a:tailEnd/>
          </a:ln>
        </p:spPr>
      </p:pic>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1/3</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486133851"/>
              </p:ext>
            </p:extLst>
          </p:nvPr>
        </p:nvGraphicFramePr>
        <p:xfrm>
          <a:off x="107504" y="2392149"/>
          <a:ext cx="9036496" cy="274905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61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フィルタの種類を指定する（詳細は次ページ）</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ラジオボタン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フィルタの方向を指定する。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選択中の画像データにフィルタをかける</a:t>
                      </a:r>
                      <a:endParaRPr kumimoji="1" lang="en-US" altLang="ja-JP" sz="1200" dirty="0"/>
                    </a:p>
                    <a:p>
                      <a:r>
                        <a:rPr kumimoji="1" lang="ja-JP" altLang="en-US" sz="1200" dirty="0"/>
                        <a:t>複数のページ／チャネルを持つ画像データの場合は、現在表示中のページ／チャネルに対してのみ処理が行われる。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状態では、すべての作業領域に外接する矩形内部のみ処理する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テキスト ボックス 4"/>
          <p:cNvSpPr txBox="1"/>
          <p:nvPr/>
        </p:nvSpPr>
        <p:spPr>
          <a:xfrm>
            <a:off x="35496" y="2071881"/>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現在選択中の画像データに汎用的なフィルタをかけるためのウィンドウ</a:t>
            </a:r>
            <a:endParaRPr lang="en-US" altLang="ja-JP" sz="1200" dirty="0"/>
          </a:p>
        </p:txBody>
      </p:sp>
      <p:sp>
        <p:nvSpPr>
          <p:cNvPr id="9" name="正方形/長方形 8"/>
          <p:cNvSpPr/>
          <p:nvPr/>
        </p:nvSpPr>
        <p:spPr>
          <a:xfrm>
            <a:off x="539553" y="620688"/>
            <a:ext cx="2520279"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76338" y="5486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1" name="正方形/長方形 10"/>
          <p:cNvSpPr/>
          <p:nvPr/>
        </p:nvSpPr>
        <p:spPr>
          <a:xfrm>
            <a:off x="539552" y="980728"/>
            <a:ext cx="230425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76338" y="90872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4" name="テキスト ボックス 13"/>
          <p:cNvSpPr txBox="1"/>
          <p:nvPr/>
        </p:nvSpPr>
        <p:spPr>
          <a:xfrm>
            <a:off x="323528" y="1556792"/>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5" name="テキスト ボックス 14"/>
          <p:cNvSpPr txBox="1"/>
          <p:nvPr/>
        </p:nvSpPr>
        <p:spPr>
          <a:xfrm>
            <a:off x="323528" y="1855857"/>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Tree>
    <p:extLst>
      <p:ext uri="{BB962C8B-B14F-4D97-AF65-F5344CB8AC3E}">
        <p14:creationId xmlns:p14="http://schemas.microsoft.com/office/powerpoint/2010/main" val="513274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941064105"/>
              </p:ext>
            </p:extLst>
          </p:nvPr>
        </p:nvGraphicFramePr>
        <p:xfrm>
          <a:off x="467544" y="476672"/>
          <a:ext cx="8424936" cy="6044128"/>
        </p:xfrm>
        <a:graphic>
          <a:graphicData uri="http://schemas.openxmlformats.org/drawingml/2006/table">
            <a:tbl>
              <a:tblPr/>
              <a:tblGrid>
                <a:gridCol w="2448272">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95432">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挙動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設定値</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ja-JP" altLang="en-US" sz="1100" dirty="0"/>
                        <a:t>移動平均</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a:txBody>
                    <a:bodyPr/>
                    <a:lstStyle/>
                    <a:p>
                      <a:r>
                        <a:rPr kumimoji="1" lang="ja-JP" altLang="en-US" sz="1100" dirty="0"/>
                        <a:t>移動平均（最大／最小除去）</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6064">
                <a:tc>
                  <a:txBody>
                    <a:bodyPr/>
                    <a:lstStyle/>
                    <a:p>
                      <a:r>
                        <a:rPr kumimoji="1" lang="ja-JP" altLang="en-US" sz="1100" dirty="0"/>
                        <a:t>ガウシアン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下記カーネルとの畳みこみ</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メディアン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注目画素の周辺データ値の中央値</a:t>
                      </a:r>
                      <a:endParaRPr kumimoji="1" lang="en-US" altLang="ja-JP" sz="1100" b="0" i="0" u="none" strike="noStrike" kern="1200" cap="none" spc="0" normalizeH="0" baseline="0" noProof="0" dirty="0">
                        <a:ln>
                          <a:noFill/>
                        </a:ln>
                        <a:solidFill>
                          <a:prstClr val="black"/>
                        </a:solidFill>
                        <a:effectLst/>
                        <a:uLnTx/>
                        <a:uFillTx/>
                        <a:latin typeface="+mn-lt"/>
                        <a:ea typeface="+mn-ea"/>
                        <a:cs typeface="+mn-cs"/>
                      </a:endParaRP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注目画素の周辺データ値のうちの最大値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注目画素の周辺データ値のうちの最小値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44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オープニング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膨張→収縮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6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クロージング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収縮→膨張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883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エッジ抽出（</a:t>
                      </a:r>
                      <a:r>
                        <a:rPr kumimoji="1" lang="en-US" altLang="ja-JP" sz="1100" dirty="0" err="1"/>
                        <a:t>Sobel</a:t>
                      </a:r>
                      <a:r>
                        <a:rPr kumimoji="1" lang="ja-JP" altLang="en-US" sz="1100" dirty="0"/>
                        <a:t>）</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9x9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477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Laplacian</a:t>
                      </a:r>
                      <a:r>
                        <a:rPr kumimoji="1" lang="en-US" altLang="ja-JP" sz="1100" dirty="0"/>
                        <a:t> of  Gaussian (</a:t>
                      </a:r>
                      <a:r>
                        <a:rPr kumimoji="1" lang="en-US" altLang="ja-JP" sz="1100" dirty="0" err="1"/>
                        <a:t>LoG</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下記カーネルとの畳みこみ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フィルタサイズの半分がカーネルゼロクロス間隔</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すなわち </a:t>
                      </a:r>
                      <a:r>
                        <a:rPr kumimoji="1" lang="en-US" altLang="ja-JP" sz="1100" dirty="0"/>
                        <a:t>(</a:t>
                      </a:r>
                      <a:r>
                        <a:rPr kumimoji="1" lang="ja-JP" altLang="en-US" sz="1100" dirty="0"/>
                        <a:t>フィルタサイズ</a:t>
                      </a:r>
                      <a:r>
                        <a:rPr kumimoji="1" lang="en-US" altLang="ja-JP" sz="1100" dirty="0"/>
                        <a:t>- 1) = 4√2 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458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a:t>(</a:t>
                      </a:r>
                      <a:r>
                        <a:rPr kumimoji="1" lang="en-US" altLang="ja-JP" sz="1100" dirty="0" err="1"/>
                        <a:t>LoG</a:t>
                      </a:r>
                      <a:r>
                        <a:rPr kumimoji="1" lang="ja-JP" altLang="en-US" sz="1100" dirty="0"/>
                        <a:t>ゼロクロス</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LoG</a:t>
                      </a:r>
                      <a:r>
                        <a:rPr kumimoji="1" lang="ja-JP" altLang="en-US" sz="1100" dirty="0"/>
                        <a:t>フィルタ後の実数画像にて、隣接画素と符号が反転する箇所のみ抽出する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よって結果は</a:t>
                      </a:r>
                      <a:r>
                        <a:rPr kumimoji="1" lang="en-US" altLang="ja-JP" sz="1100" dirty="0"/>
                        <a:t>2</a:t>
                      </a:r>
                      <a:r>
                        <a:rPr kumimoji="1" lang="ja-JP" altLang="en-US" sz="1100" dirty="0"/>
                        <a:t>値である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（ここでのエッジ強度とは、</a:t>
                      </a:r>
                      <a:r>
                        <a:rPr kumimoji="1" lang="en-US" altLang="ja-JP" sz="1100" dirty="0" err="1"/>
                        <a:t>LoG</a:t>
                      </a:r>
                      <a:r>
                        <a:rPr kumimoji="1" lang="ja-JP" altLang="en-US" sz="1100" dirty="0"/>
                        <a:t>フィルタ後における近傍画素との差分の絶対値を表す）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シェーディング除去（ガウシアン自己差分）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原画像とガウシアンフィルタ後の画像の差分</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f(X) + offset )*contrast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・差分時の濃度オフセット量</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・差分後のコントラスト強調の割合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濃度反転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上下反転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左右反転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180°</a:t>
                      </a:r>
                      <a:r>
                        <a:rPr kumimoji="1" lang="ja-JP" altLang="en-US" sz="1100" dirty="0"/>
                        <a:t>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10" name="正方形/長方形 9"/>
          <p:cNvSpPr/>
          <p:nvPr/>
        </p:nvSpPr>
        <p:spPr>
          <a:xfrm>
            <a:off x="4283968" y="6551766"/>
            <a:ext cx="4572000" cy="261610"/>
          </a:xfrm>
          <a:prstGeom prst="rect">
            <a:avLst/>
          </a:prstGeom>
        </p:spPr>
        <p:txBody>
          <a:bodyPr>
            <a:spAutoFit/>
          </a:bodyPr>
          <a:lstStyle/>
          <a:p>
            <a:pPr lvl="0">
              <a:defRPr/>
            </a:pPr>
            <a:r>
              <a:rPr lang="ja-JP" altLang="en-US" sz="1100" dirty="0">
                <a:solidFill>
                  <a:prstClr val="black"/>
                </a:solidFill>
              </a:rPr>
              <a:t>　　</a:t>
            </a:r>
            <a:r>
              <a:rPr lang="en-US" altLang="ja-JP" sz="1100" dirty="0">
                <a:solidFill>
                  <a:prstClr val="black"/>
                </a:solidFill>
              </a:rPr>
              <a:t>*</a:t>
            </a:r>
            <a:r>
              <a:rPr lang="ja-JP" altLang="en-US" sz="1100" dirty="0">
                <a:solidFill>
                  <a:prstClr val="black"/>
                </a:solidFill>
              </a:rPr>
              <a:t>フィルタサイズ</a:t>
            </a:r>
            <a:r>
              <a:rPr lang="en-US" altLang="ja-JP" sz="1100" dirty="0">
                <a:solidFill>
                  <a:prstClr val="black"/>
                </a:solidFill>
              </a:rPr>
              <a:t>2x2</a:t>
            </a:r>
            <a:r>
              <a:rPr lang="ja-JP" altLang="en-US" sz="1100" dirty="0">
                <a:solidFill>
                  <a:prstClr val="black"/>
                </a:solidFill>
              </a:rPr>
              <a:t>のときは、画像が半画素左下に移動する</a:t>
            </a:r>
            <a:endParaRPr lang="en-US" altLang="ja-JP" sz="1100" dirty="0">
              <a:solidFill>
                <a:prstClr val="black"/>
              </a:solidFill>
            </a:endParaRPr>
          </a:p>
        </p:txBody>
      </p:sp>
      <p:pic>
        <p:nvPicPr>
          <p:cNvPr id="10242" name="Picture 2" descr="http://2.bp.blogspot.com/_dnCAkHlHfRA/SjUBB9nzaFI/AAAAAAAAAgs/VAP47hYdTBI/s200/log_filter.png"/>
          <p:cNvPicPr>
            <a:picLocks noChangeAspect="1" noChangeArrowheads="1"/>
          </p:cNvPicPr>
          <p:nvPr/>
        </p:nvPicPr>
        <p:blipFill>
          <a:blip r:embed="rId2" cstate="print"/>
          <a:srcRect/>
          <a:stretch>
            <a:fillRect/>
          </a:stretch>
        </p:blipFill>
        <p:spPr bwMode="auto">
          <a:xfrm>
            <a:off x="3347864" y="4120276"/>
            <a:ext cx="1440160" cy="316836"/>
          </a:xfrm>
          <a:prstGeom prst="rect">
            <a:avLst/>
          </a:prstGeom>
          <a:noFill/>
        </p:spPr>
      </p:pic>
      <p:sp>
        <p:nvSpPr>
          <p:cNvPr id="10244" name="AutoShape 4" descr="「ガウシアンフィルタ 式」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pic>
        <p:nvPicPr>
          <p:cNvPr id="10245" name="Picture 5"/>
          <p:cNvPicPr>
            <a:picLocks noChangeAspect="1" noChangeArrowheads="1"/>
          </p:cNvPicPr>
          <p:nvPr/>
        </p:nvPicPr>
        <p:blipFill>
          <a:blip r:embed="rId3" cstate="print"/>
          <a:srcRect/>
          <a:stretch>
            <a:fillRect/>
          </a:stretch>
        </p:blipFill>
        <p:spPr bwMode="auto">
          <a:xfrm>
            <a:off x="3563888" y="1340768"/>
            <a:ext cx="1368152" cy="301979"/>
          </a:xfrm>
          <a:prstGeom prst="rect">
            <a:avLst/>
          </a:prstGeom>
          <a:noFill/>
          <a:ln w="9525">
            <a:noFill/>
            <a:miter lim="800000"/>
            <a:headEnd/>
            <a:tailEnd/>
          </a:ln>
        </p:spPr>
      </p:pic>
      <p:sp>
        <p:nvSpPr>
          <p:cNvPr id="14" name="テキスト ボックス 1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2/3</a:t>
            </a:r>
            <a:r>
              <a:rPr kumimoji="1" lang="ja-JP" altLang="en-US" sz="2400"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3/3</a:t>
            </a:r>
            <a:r>
              <a:rPr kumimoji="1" lang="ja-JP" altLang="en-US" sz="2400" dirty="0"/>
              <a:t>）</a:t>
            </a:r>
          </a:p>
        </p:txBody>
      </p:sp>
      <p:sp>
        <p:nvSpPr>
          <p:cNvPr id="6" name="テキスト ボックス 5"/>
          <p:cNvSpPr txBox="1"/>
          <p:nvPr/>
        </p:nvSpPr>
        <p:spPr>
          <a:xfrm>
            <a:off x="107504" y="271681"/>
            <a:ext cx="1298753" cy="276999"/>
          </a:xfrm>
          <a:prstGeom prst="rect">
            <a:avLst/>
          </a:prstGeom>
          <a:noFill/>
        </p:spPr>
        <p:txBody>
          <a:bodyPr wrap="none" rtlCol="0">
            <a:spAutoFit/>
          </a:bodyPr>
          <a:lstStyle/>
          <a:p>
            <a:r>
              <a:rPr lang="ja-JP" altLang="en-US" sz="1200" b="1" dirty="0"/>
              <a:t>フィルタの実施例</a:t>
            </a:r>
            <a:endParaRPr kumimoji="1" lang="ja-JP" altLang="en-US" sz="1200" b="1" dirty="0"/>
          </a:p>
        </p:txBody>
      </p:sp>
      <p:graphicFrame>
        <p:nvGraphicFramePr>
          <p:cNvPr id="7" name="表 6"/>
          <p:cNvGraphicFramePr>
            <a:graphicFrameLocks noGrp="1"/>
          </p:cNvGraphicFramePr>
          <p:nvPr>
            <p:extLst>
              <p:ext uri="{D42A27DB-BD31-4B8C-83A1-F6EECF244321}">
                <p14:modId xmlns:p14="http://schemas.microsoft.com/office/powerpoint/2010/main" val="2790318328"/>
              </p:ext>
            </p:extLst>
          </p:nvPr>
        </p:nvGraphicFramePr>
        <p:xfrm>
          <a:off x="179511" y="546438"/>
          <a:ext cx="8712969" cy="6113171"/>
        </p:xfrm>
        <a:graphic>
          <a:graphicData uri="http://schemas.openxmlformats.org/drawingml/2006/table">
            <a:tbl>
              <a:tblPr/>
              <a:tblGrid>
                <a:gridCol w="936105">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4608512">
                  <a:extLst>
                    <a:ext uri="{9D8B030D-6E8A-4147-A177-3AD203B41FA5}">
                      <a16:colId xmlns:a16="http://schemas.microsoft.com/office/drawing/2014/main" val="20003"/>
                    </a:ext>
                  </a:extLst>
                </a:gridCol>
              </a:tblGrid>
              <a:tr h="146258">
                <a:tc>
                  <a:txBody>
                    <a:bodyPr/>
                    <a:lstStyle/>
                    <a:p>
                      <a:r>
                        <a:rPr kumimoji="1" lang="ja-JP" altLang="en-US" sz="1200" dirty="0"/>
                        <a:t>フィルタ種類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処理の説明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4260">
                <a:tc>
                  <a:txBody>
                    <a:bodyPr/>
                    <a:lstStyle/>
                    <a:p>
                      <a:r>
                        <a:rPr lang="ja-JP" altLang="en-US" sz="1100" dirty="0"/>
                        <a:t>移動平均</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画像をぼかす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9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移動平均（最大・最小除去）</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塩ノイズの影響を受けずに画像をぼかす</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メディアン</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注目画素の周辺データ値の中央値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639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膨張／収縮</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膨張：注目画素の周辺データ値のうちの最大値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収縮：注目画素の周辺データ値のうちの最小値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細い線状のパターンを消す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エッジ抽出</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err="1"/>
                        <a:t>Sobel</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945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err="1"/>
                        <a:t>LoG</a:t>
                      </a:r>
                      <a:r>
                        <a:rPr kumimoji="1" lang="ja-JP" altLang="en-US" sz="1100" dirty="0"/>
                        <a:t>ゼロクロス）</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2</a:t>
                      </a:r>
                      <a:r>
                        <a:rPr lang="ja-JP" altLang="en-US" sz="1100" dirty="0"/>
                        <a:t>次微分（ラプラシアン）を計算し、値が</a:t>
                      </a:r>
                      <a:r>
                        <a:rPr lang="en-US" altLang="ja-JP" sz="1100" dirty="0"/>
                        <a:t>0</a:t>
                      </a:r>
                      <a:r>
                        <a:rPr lang="ja-JP" altLang="en-US" sz="1100" dirty="0"/>
                        <a:t>になる点をエッジとする</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33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033" y="76031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9424" y="760289"/>
            <a:ext cx="1791047" cy="78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423" y="1661448"/>
            <a:ext cx="1791047" cy="75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422" y="2542355"/>
            <a:ext cx="1791047" cy="74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p:cNvSpPr txBox="1"/>
          <p:nvPr/>
        </p:nvSpPr>
        <p:spPr>
          <a:xfrm>
            <a:off x="4370033" y="692696"/>
            <a:ext cx="646331" cy="276999"/>
          </a:xfrm>
          <a:prstGeom prst="rect">
            <a:avLst/>
          </a:prstGeom>
          <a:noFill/>
        </p:spPr>
        <p:txBody>
          <a:bodyPr wrap="none" rtlCol="0">
            <a:spAutoFit/>
          </a:bodyPr>
          <a:lstStyle/>
          <a:p>
            <a:r>
              <a:rPr kumimoji="1" lang="ja-JP" altLang="en-US" sz="1200" dirty="0"/>
              <a:t>原画像</a:t>
            </a:r>
          </a:p>
        </p:txBody>
      </p:sp>
      <p:sp>
        <p:nvSpPr>
          <p:cNvPr id="20" name="テキスト ボックス 19"/>
          <p:cNvSpPr txBox="1"/>
          <p:nvPr/>
        </p:nvSpPr>
        <p:spPr>
          <a:xfrm>
            <a:off x="6302187" y="3615407"/>
            <a:ext cx="502061" cy="461665"/>
          </a:xfrm>
          <a:prstGeom prst="rect">
            <a:avLst/>
          </a:prstGeom>
          <a:noFill/>
        </p:spPr>
        <p:txBody>
          <a:bodyPr wrap="none" rtlCol="0">
            <a:spAutoFit/>
          </a:bodyPr>
          <a:lstStyle/>
          <a:p>
            <a:r>
              <a:rPr lang="ja-JP" altLang="en-US" sz="1200" dirty="0"/>
              <a:t>膨張</a:t>
            </a:r>
            <a:endParaRPr lang="en-US" altLang="ja-JP" sz="1200" dirty="0"/>
          </a:p>
          <a:p>
            <a:r>
              <a:rPr lang="en-US" altLang="ja-JP" sz="1200" dirty="0"/>
              <a:t>(5x5)</a:t>
            </a:r>
            <a:endParaRPr kumimoji="1" lang="ja-JP" altLang="en-US" sz="1200" dirty="0"/>
          </a:p>
        </p:txBody>
      </p:sp>
      <p:sp>
        <p:nvSpPr>
          <p:cNvPr id="21" name="テキスト ボックス 20"/>
          <p:cNvSpPr txBox="1"/>
          <p:nvPr/>
        </p:nvSpPr>
        <p:spPr>
          <a:xfrm>
            <a:off x="6300192" y="4293096"/>
            <a:ext cx="502061" cy="461665"/>
          </a:xfrm>
          <a:prstGeom prst="rect">
            <a:avLst/>
          </a:prstGeom>
          <a:noFill/>
        </p:spPr>
        <p:txBody>
          <a:bodyPr wrap="none" rtlCol="0">
            <a:spAutoFit/>
          </a:bodyPr>
          <a:lstStyle/>
          <a:p>
            <a:r>
              <a:rPr kumimoji="1" lang="ja-JP" altLang="en-US" sz="1200" dirty="0"/>
              <a:t>収縮</a:t>
            </a:r>
            <a:endParaRPr kumimoji="1" lang="en-US" altLang="ja-JP" sz="1200" dirty="0"/>
          </a:p>
          <a:p>
            <a:r>
              <a:rPr kumimoji="1" lang="en-US" altLang="ja-JP" sz="1200" dirty="0"/>
              <a:t>(5x5)</a:t>
            </a:r>
            <a:endParaRPr kumimoji="1" lang="ja-JP" altLang="en-US" sz="1200" dirty="0"/>
          </a:p>
        </p:txBody>
      </p:sp>
      <p:pic>
        <p:nvPicPr>
          <p:cNvPr id="1332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273" y="3350902"/>
            <a:ext cx="1789114" cy="69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9425" y="4077072"/>
            <a:ext cx="1791044" cy="765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テキスト ボックス 23"/>
          <p:cNvSpPr txBox="1"/>
          <p:nvPr/>
        </p:nvSpPr>
        <p:spPr>
          <a:xfrm>
            <a:off x="6156176" y="2823319"/>
            <a:ext cx="814647" cy="461665"/>
          </a:xfrm>
          <a:prstGeom prst="rect">
            <a:avLst/>
          </a:prstGeom>
          <a:noFill/>
        </p:spPr>
        <p:txBody>
          <a:bodyPr wrap="none" rtlCol="0">
            <a:spAutoFit/>
          </a:bodyPr>
          <a:lstStyle/>
          <a:p>
            <a:r>
              <a:rPr lang="ja-JP" altLang="en-US" sz="1200" dirty="0"/>
              <a:t>メディアン</a:t>
            </a:r>
            <a:endParaRPr lang="en-US" altLang="ja-JP" sz="1200" dirty="0"/>
          </a:p>
          <a:p>
            <a:r>
              <a:rPr lang="en-US" altLang="ja-JP" sz="1200" dirty="0"/>
              <a:t>(3x3)</a:t>
            </a:r>
            <a:endParaRPr kumimoji="1" lang="ja-JP" altLang="en-US" sz="1200" dirty="0"/>
          </a:p>
        </p:txBody>
      </p:sp>
      <p:sp>
        <p:nvSpPr>
          <p:cNvPr id="25" name="テキスト ボックス 24"/>
          <p:cNvSpPr txBox="1"/>
          <p:nvPr/>
        </p:nvSpPr>
        <p:spPr>
          <a:xfrm>
            <a:off x="6132992" y="1846565"/>
            <a:ext cx="959288" cy="646331"/>
          </a:xfrm>
          <a:prstGeom prst="rect">
            <a:avLst/>
          </a:prstGeom>
          <a:noFill/>
        </p:spPr>
        <p:txBody>
          <a:bodyPr wrap="square" rtlCol="0">
            <a:spAutoFit/>
          </a:bodyPr>
          <a:lstStyle/>
          <a:p>
            <a:r>
              <a:rPr lang="ja-JP" altLang="en-US" sz="1200" dirty="0"/>
              <a:t>最大最小</a:t>
            </a:r>
            <a:endParaRPr lang="en-US" altLang="ja-JP" sz="1200" dirty="0"/>
          </a:p>
          <a:p>
            <a:r>
              <a:rPr lang="ja-JP" altLang="en-US" sz="1200" dirty="0"/>
              <a:t>除く平滑化</a:t>
            </a:r>
            <a:r>
              <a:rPr lang="en-US" altLang="ja-JP" sz="1200" dirty="0"/>
              <a:t>(3x3)</a:t>
            </a:r>
            <a:endParaRPr kumimoji="1" lang="ja-JP" altLang="en-US" sz="1200" dirty="0"/>
          </a:p>
        </p:txBody>
      </p:sp>
      <p:sp>
        <p:nvSpPr>
          <p:cNvPr id="26" name="テキスト ボックス 25"/>
          <p:cNvSpPr txBox="1"/>
          <p:nvPr/>
        </p:nvSpPr>
        <p:spPr>
          <a:xfrm>
            <a:off x="6157917" y="1060409"/>
            <a:ext cx="646331" cy="461665"/>
          </a:xfrm>
          <a:prstGeom prst="rect">
            <a:avLst/>
          </a:prstGeom>
          <a:noFill/>
        </p:spPr>
        <p:txBody>
          <a:bodyPr wrap="none" rtlCol="0">
            <a:spAutoFit/>
          </a:bodyPr>
          <a:lstStyle/>
          <a:p>
            <a:r>
              <a:rPr lang="ja-JP" altLang="en-US" sz="1200" dirty="0"/>
              <a:t>平滑化</a:t>
            </a:r>
            <a:endParaRPr lang="en-US" altLang="ja-JP" sz="1200" dirty="0"/>
          </a:p>
          <a:p>
            <a:r>
              <a:rPr lang="en-US" altLang="ja-JP" sz="1200" dirty="0"/>
              <a:t>(3x3)</a:t>
            </a:r>
            <a:endParaRPr kumimoji="1" lang="ja-JP" altLang="en-US" sz="1200" dirty="0"/>
          </a:p>
        </p:txBody>
      </p:sp>
      <p:pic>
        <p:nvPicPr>
          <p:cNvPr id="13326"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9422" y="4941168"/>
            <a:ext cx="1779964" cy="77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6138299" y="5229200"/>
            <a:ext cx="881973" cy="461665"/>
          </a:xfrm>
          <a:prstGeom prst="rect">
            <a:avLst/>
          </a:prstGeom>
          <a:noFill/>
        </p:spPr>
        <p:txBody>
          <a:bodyPr wrap="none" rtlCol="0">
            <a:spAutoFit/>
          </a:bodyPr>
          <a:lstStyle/>
          <a:p>
            <a:r>
              <a:rPr lang="ja-JP" altLang="en-US" sz="1200" dirty="0"/>
              <a:t>エッジ抽出</a:t>
            </a:r>
            <a:endParaRPr lang="en-US" altLang="ja-JP" sz="1200" dirty="0"/>
          </a:p>
          <a:p>
            <a:r>
              <a:rPr lang="en-US" altLang="ja-JP" sz="1200" dirty="0"/>
              <a:t>(3x3)</a:t>
            </a:r>
            <a:endParaRPr kumimoji="1" lang="ja-JP" altLang="en-US" sz="1200" dirty="0"/>
          </a:p>
        </p:txBody>
      </p:sp>
      <p:pic>
        <p:nvPicPr>
          <p:cNvPr id="13327"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423" y="5805264"/>
            <a:ext cx="1779964" cy="72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テキスト ボックス 29"/>
          <p:cNvSpPr txBox="1"/>
          <p:nvPr/>
        </p:nvSpPr>
        <p:spPr>
          <a:xfrm>
            <a:off x="6084168" y="6135687"/>
            <a:ext cx="1035861" cy="461665"/>
          </a:xfrm>
          <a:prstGeom prst="rect">
            <a:avLst/>
          </a:prstGeom>
          <a:noFill/>
        </p:spPr>
        <p:txBody>
          <a:bodyPr wrap="none" rtlCol="0">
            <a:spAutoFit/>
          </a:bodyPr>
          <a:lstStyle/>
          <a:p>
            <a:r>
              <a:rPr lang="ja-JP" altLang="en-US" sz="1200" dirty="0"/>
              <a:t>エッジ細線化</a:t>
            </a:r>
            <a:endParaRPr lang="en-US" altLang="ja-JP" sz="1200" dirty="0"/>
          </a:p>
          <a:p>
            <a:r>
              <a:rPr lang="en-US" altLang="ja-JP" sz="1200" dirty="0"/>
              <a:t>(3x3)</a:t>
            </a:r>
            <a:endParaRPr kumimoji="1" lang="ja-JP" altLang="en-US" sz="1200" dirty="0"/>
          </a:p>
        </p:txBody>
      </p:sp>
      <p:pic>
        <p:nvPicPr>
          <p:cNvPr id="31"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162880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249289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3356992"/>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494014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580423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直線矢印コネクタ 35"/>
          <p:cNvCxnSpPr/>
          <p:nvPr/>
        </p:nvCxnSpPr>
        <p:spPr>
          <a:xfrm>
            <a:off x="6234607" y="969695"/>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6216770" y="177281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6222544" y="278092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6234606" y="3606971"/>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6285291" y="429309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6211794" y="5157192"/>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6234605" y="602128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26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41844" y="15007"/>
            <a:ext cx="3130985" cy="461665"/>
          </a:xfrm>
          <a:prstGeom prst="rect">
            <a:avLst/>
          </a:prstGeom>
          <a:noFill/>
        </p:spPr>
        <p:txBody>
          <a:bodyPr wrap="none" rtlCol="0">
            <a:spAutoFit/>
          </a:bodyPr>
          <a:lstStyle/>
          <a:p>
            <a:r>
              <a:rPr kumimoji="1" lang="en-US" altLang="ja-JP" sz="2400" dirty="0"/>
              <a:t>3D</a:t>
            </a:r>
            <a:r>
              <a:rPr lang="ja-JP" altLang="en-US" sz="2400" dirty="0"/>
              <a:t>点群表示</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040766636"/>
              </p:ext>
            </p:extLst>
          </p:nvPr>
        </p:nvGraphicFramePr>
        <p:xfrm>
          <a:off x="107504" y="3351133"/>
          <a:ext cx="9036496" cy="12801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YYZ</a:t>
                      </a:r>
                      <a:r>
                        <a:rPr kumimoji="1" lang="ja-JP" altLang="en-US" sz="1200" dirty="0"/>
                        <a:t>の画像データを</a:t>
                      </a:r>
                      <a:r>
                        <a:rPr kumimoji="1" lang="en-US" altLang="ja-JP" sz="1200" dirty="0"/>
                        <a:t>3</a:t>
                      </a:r>
                      <a:r>
                        <a:rPr kumimoji="1" lang="ja-JP" altLang="en-US" sz="1200" dirty="0"/>
                        <a:t>次元点群表示する。表示方法は正投影である。</a:t>
                      </a:r>
                      <a:endParaRPr kumimoji="1" lang="en-US" altLang="ja-JP" sz="1200" dirty="0"/>
                    </a:p>
                    <a:p>
                      <a:r>
                        <a:rPr kumimoji="1" lang="ja-JP" altLang="en-US" sz="1200" dirty="0"/>
                        <a:t>右下に縮尺が表示される。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表示制御方法選択ボタン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次元表示の制御方法を選択する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マウスドラッグすると、</a:t>
                      </a:r>
                      <a:r>
                        <a:rPr kumimoji="1" lang="en-US" altLang="ja-JP" sz="1200" dirty="0"/>
                        <a:t>3</a:t>
                      </a:r>
                      <a:r>
                        <a:rPr kumimoji="1" lang="ja-JP" altLang="en-US" sz="1200" dirty="0"/>
                        <a:t>次元表示を回転する</a:t>
                      </a:r>
                      <a:endParaRPr kumimoji="1" lang="en-US" altLang="ja-JP" sz="1200" dirty="0"/>
                    </a:p>
                    <a:p>
                      <a:r>
                        <a:rPr kumimoji="1" lang="ja-JP" altLang="en-US" sz="1200" dirty="0"/>
                        <a:t>　拡大／縮小　：　マウスドラッグで、拡大／縮小をおこなう</a:t>
                      </a:r>
                      <a:endParaRPr kumimoji="1" lang="en-US" altLang="ja-JP" sz="1200" dirty="0"/>
                    </a:p>
                    <a:p>
                      <a:r>
                        <a:rPr kumimoji="1" lang="ja-JP" altLang="en-US" sz="1200" dirty="0"/>
                        <a:t>　平行移動　　</a:t>
                      </a:r>
                      <a:r>
                        <a:rPr kumimoji="1" lang="ja-JP" altLang="en-US" sz="1200" baseline="0" dirty="0"/>
                        <a:t>  </a:t>
                      </a:r>
                      <a:r>
                        <a:rPr kumimoji="1" lang="ja-JP" altLang="en-US" sz="1200" dirty="0"/>
                        <a:t>：　マウスドラッグで平行移動する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1" y="548680"/>
            <a:ext cx="3185893"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en-US" altLang="ja-JP" sz="1200" dirty="0"/>
              <a:t>XYZ</a:t>
            </a:r>
            <a:r>
              <a:rPr lang="ja-JP" altLang="en-US" sz="1200" dirty="0"/>
              <a:t>型の画像データを</a:t>
            </a:r>
            <a:r>
              <a:rPr lang="en-US" altLang="ja-JP" sz="1200" dirty="0"/>
              <a:t>3</a:t>
            </a:r>
            <a:r>
              <a:rPr lang="ja-JP" altLang="en-US" sz="1200" dirty="0"/>
              <a:t>次元的に表示するためのウィンドウ</a:t>
            </a:r>
            <a:endParaRPr lang="en-US" altLang="ja-JP" sz="1200" dirty="0"/>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205401"/>
          <a:ext cx="8712968" cy="1129096"/>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7703">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46216">
                <a:tc>
                  <a:txBody>
                    <a:bodyPr/>
                    <a:lstStyle/>
                    <a:p>
                      <a:r>
                        <a:rPr kumimoji="1" lang="ja-JP" altLang="en-US" sz="1200" dirty="0"/>
                        <a:t>マウスドラッグ</a:t>
                      </a:r>
                      <a:endParaRPr kumimoji="1" lang="en-US" altLang="ja-JP" sz="1200" dirty="0"/>
                    </a:p>
                    <a:p>
                      <a:r>
                        <a:rPr kumimoji="1" lang="ja-JP" altLang="en-US" sz="1200" dirty="0"/>
                        <a:t>（左ボタン）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表示制御方法選択ボタンによって動作が異なる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ドラッグした方向に回転する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拡大／縮小　：　上方向にドラッグすると拡大する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下方向にドラッグすると縮小する</a:t>
                      </a:r>
                      <a:endParaRPr kumimoji="1" lang="en-US" altLang="ja-JP" sz="1200" dirty="0"/>
                    </a:p>
                    <a:p>
                      <a:r>
                        <a:rPr kumimoji="1" lang="ja-JP" altLang="en-US" sz="1200" dirty="0"/>
                        <a:t>　平行移動　　</a:t>
                      </a:r>
                      <a:r>
                        <a:rPr kumimoji="1" lang="ja-JP" altLang="en-US" sz="1200" baseline="0" dirty="0"/>
                        <a:t>  </a:t>
                      </a:r>
                      <a:r>
                        <a:rPr kumimoji="1" lang="ja-JP" altLang="en-US" sz="1200" dirty="0"/>
                        <a:t>：　ドラッグした方向に平行移動する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107504" y="4941168"/>
            <a:ext cx="1733167" cy="276999"/>
          </a:xfrm>
          <a:prstGeom prst="rect">
            <a:avLst/>
          </a:prstGeom>
          <a:noFill/>
        </p:spPr>
        <p:txBody>
          <a:bodyPr wrap="none" rtlCol="0">
            <a:spAutoFit/>
          </a:bodyPr>
          <a:lstStyle/>
          <a:p>
            <a:r>
              <a:rPr kumimoji="1" lang="ja-JP" altLang="en-US" sz="1200" b="1" dirty="0"/>
              <a:t>マウスイベントへの対応</a:t>
            </a:r>
          </a:p>
        </p:txBody>
      </p:sp>
      <p:sp>
        <p:nvSpPr>
          <p:cNvPr id="9" name="テキスト ボックス 8"/>
          <p:cNvSpPr txBox="1"/>
          <p:nvPr/>
        </p:nvSpPr>
        <p:spPr>
          <a:xfrm>
            <a:off x="179512" y="271681"/>
            <a:ext cx="222087" cy="27699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0" name="直線コネクタ 9"/>
          <p:cNvCxnSpPr>
            <a:stCxn id="9" idx="3"/>
          </p:cNvCxnSpPr>
          <p:nvPr/>
        </p:nvCxnSpPr>
        <p:spPr>
          <a:xfrm>
            <a:off x="401599" y="410181"/>
            <a:ext cx="209961" cy="282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539552" y="764704"/>
            <a:ext cx="3125752"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51520" y="1135777"/>
            <a:ext cx="22208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9" name="正方形/長方形 18"/>
          <p:cNvSpPr/>
          <p:nvPr/>
        </p:nvSpPr>
        <p:spPr>
          <a:xfrm>
            <a:off x="467544" y="620688"/>
            <a:ext cx="576064" cy="143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126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55776" y="15007"/>
            <a:ext cx="3911648" cy="461665"/>
          </a:xfrm>
          <a:prstGeom prst="rect">
            <a:avLst/>
          </a:prstGeom>
          <a:noFill/>
        </p:spPr>
        <p:txBody>
          <a:bodyPr wrap="none" rtlCol="0">
            <a:spAutoFit/>
          </a:bodyPr>
          <a:lstStyle/>
          <a:p>
            <a:r>
              <a:rPr lang="ja-JP" altLang="en-US" sz="2400" dirty="0"/>
              <a:t>複数画像同時表示ウィンドウ</a:t>
            </a:r>
            <a:endParaRPr kumimoji="1" lang="ja-JP" altLang="en-US" sz="2400" dirty="0"/>
          </a:p>
        </p:txBody>
      </p:sp>
      <p:pic>
        <p:nvPicPr>
          <p:cNvPr id="87042" name="Picture 2"/>
          <p:cNvPicPr>
            <a:picLocks noChangeAspect="1" noChangeArrowheads="1"/>
          </p:cNvPicPr>
          <p:nvPr/>
        </p:nvPicPr>
        <p:blipFill>
          <a:blip r:embed="rId2" cstate="print"/>
          <a:srcRect/>
          <a:stretch>
            <a:fillRect/>
          </a:stretch>
        </p:blipFill>
        <p:spPr bwMode="auto">
          <a:xfrm>
            <a:off x="323528" y="620688"/>
            <a:ext cx="4176464" cy="2889776"/>
          </a:xfrm>
          <a:prstGeom prst="rect">
            <a:avLst/>
          </a:prstGeom>
          <a:noFill/>
          <a:ln w="9525">
            <a:noFill/>
            <a:miter lim="800000"/>
            <a:headEnd/>
            <a:tailEnd/>
          </a:ln>
        </p:spPr>
      </p:pic>
      <p:pic>
        <p:nvPicPr>
          <p:cNvPr id="87043" name="Picture 3"/>
          <p:cNvPicPr>
            <a:picLocks noChangeAspect="1" noChangeArrowheads="1"/>
          </p:cNvPicPr>
          <p:nvPr/>
        </p:nvPicPr>
        <p:blipFill>
          <a:blip r:embed="rId3" cstate="print"/>
          <a:srcRect/>
          <a:stretch>
            <a:fillRect/>
          </a:stretch>
        </p:blipFill>
        <p:spPr bwMode="auto">
          <a:xfrm>
            <a:off x="4644008" y="620688"/>
            <a:ext cx="4176464" cy="2889776"/>
          </a:xfrm>
          <a:prstGeom prst="rect">
            <a:avLst/>
          </a:prstGeom>
          <a:noFill/>
          <a:ln w="9525">
            <a:noFill/>
            <a:miter lim="800000"/>
            <a:headEnd/>
            <a:tailEnd/>
          </a:ln>
        </p:spPr>
      </p:pic>
      <p:graphicFrame>
        <p:nvGraphicFramePr>
          <p:cNvPr id="5" name="表 4"/>
          <p:cNvGraphicFramePr>
            <a:graphicFrameLocks noGrp="1"/>
          </p:cNvGraphicFramePr>
          <p:nvPr>
            <p:extLst>
              <p:ext uri="{D42A27DB-BD31-4B8C-83A1-F6EECF244321}">
                <p14:modId xmlns:p14="http://schemas.microsoft.com/office/powerpoint/2010/main" val="3040766636"/>
              </p:ext>
            </p:extLst>
          </p:nvPr>
        </p:nvGraphicFramePr>
        <p:xfrm>
          <a:off x="107504" y="3902020"/>
          <a:ext cx="9036496" cy="5487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テキスト ボックス 5"/>
          <p:cNvSpPr txBox="1"/>
          <p:nvPr/>
        </p:nvSpPr>
        <p:spPr>
          <a:xfrm>
            <a:off x="35496" y="3625021"/>
            <a:ext cx="1380506" cy="276999"/>
          </a:xfrm>
          <a:prstGeom prst="rect">
            <a:avLst/>
          </a:prstGeom>
          <a:noFill/>
        </p:spPr>
        <p:txBody>
          <a:bodyPr wrap="none" rtlCol="0">
            <a:spAutoFit/>
          </a:bodyPr>
          <a:lstStyle/>
          <a:p>
            <a:r>
              <a:rPr kumimoji="1" lang="ja-JP" altLang="en-US" sz="1200" b="1" dirty="0"/>
              <a:t>各部の名称と役割</a:t>
            </a:r>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919589"/>
          <a:ext cx="8712968" cy="821779"/>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9554">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6136">
                <a:tc>
                  <a:txBody>
                    <a:bodyPr/>
                    <a:lstStyle/>
                    <a:p>
                      <a:r>
                        <a:rPr kumimoji="1" lang="ja-JP" altLang="en-US" sz="1200" dirty="0"/>
                        <a:t>マウスホイール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画像の拡大率を変更する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763">
                <a:tc>
                  <a:txBody>
                    <a:bodyPr/>
                    <a:lstStyle/>
                    <a:p>
                      <a:r>
                        <a:rPr kumimoji="1" lang="ja-JP" altLang="en-US" sz="1200" dirty="0"/>
                        <a:t>マウス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画像表示領域内で</a:t>
                      </a:r>
                      <a:endParaRPr kumimoji="1" lang="en-US" altLang="ja-JP" sz="1200" dirty="0"/>
                    </a:p>
                    <a:p>
                      <a:r>
                        <a:rPr kumimoji="1" lang="ja-JP" altLang="en-US" sz="1200" dirty="0"/>
                        <a:t>マウスカーソル移動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テキスト ボックス 7"/>
          <p:cNvSpPr txBox="1"/>
          <p:nvPr/>
        </p:nvSpPr>
        <p:spPr>
          <a:xfrm>
            <a:off x="107504" y="5655356"/>
            <a:ext cx="1733167" cy="276999"/>
          </a:xfrm>
          <a:prstGeom prst="rect">
            <a:avLst/>
          </a:prstGeom>
          <a:noFill/>
        </p:spPr>
        <p:txBody>
          <a:bodyPr wrap="none" rtlCol="0">
            <a:spAutoFit/>
          </a:bodyPr>
          <a:lstStyle/>
          <a:p>
            <a:r>
              <a:rPr kumimoji="1" lang="ja-JP" altLang="en-US" sz="1200" b="1" dirty="0"/>
              <a:t>マウスイベントへの対応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089317" y="-28222"/>
            <a:ext cx="2677336" cy="461665"/>
          </a:xfrm>
          <a:prstGeom prst="rect">
            <a:avLst/>
          </a:prstGeom>
          <a:noFill/>
        </p:spPr>
        <p:txBody>
          <a:bodyPr wrap="none" rtlCol="0">
            <a:spAutoFit/>
          </a:bodyPr>
          <a:lstStyle/>
          <a:p>
            <a:r>
              <a:rPr kumimoji="1" lang="ja-JP" altLang="en-US" sz="2400" dirty="0"/>
              <a:t>スクリプトウィンドウ</a:t>
            </a:r>
          </a:p>
        </p:txBody>
      </p:sp>
      <p:sp>
        <p:nvSpPr>
          <p:cNvPr id="5" name="テキスト ボックス 4">
            <a:extLst>
              <a:ext uri="{FF2B5EF4-FFF2-40B4-BE49-F238E27FC236}">
                <a16:creationId xmlns:a16="http://schemas.microsoft.com/office/drawing/2014/main" id="{C8F83B6E-31C0-44D7-9F70-6EFD71752C80}"/>
              </a:ext>
            </a:extLst>
          </p:cNvPr>
          <p:cNvSpPr txBox="1"/>
          <p:nvPr/>
        </p:nvSpPr>
        <p:spPr>
          <a:xfrm>
            <a:off x="251520" y="800401"/>
            <a:ext cx="8811896" cy="646331"/>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プログラムを用いて</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複数の処理</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連続</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スクリプトウィンドウ」の前に実行される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3" name="図 2">
            <a:extLst>
              <a:ext uri="{FF2B5EF4-FFF2-40B4-BE49-F238E27FC236}">
                <a16:creationId xmlns:a16="http://schemas.microsoft.com/office/drawing/2014/main" id="{7C2E7B04-9921-4513-AE0E-2F6CF060FCFE}"/>
              </a:ext>
            </a:extLst>
          </p:cNvPr>
          <p:cNvPicPr>
            <a:picLocks noChangeAspect="1"/>
          </p:cNvPicPr>
          <p:nvPr/>
        </p:nvPicPr>
        <p:blipFill>
          <a:blip r:embed="rId2"/>
          <a:stretch>
            <a:fillRect/>
          </a:stretch>
        </p:blipFill>
        <p:spPr>
          <a:xfrm>
            <a:off x="1364463" y="1553847"/>
            <a:ext cx="6415074" cy="4503752"/>
          </a:xfrm>
          <a:prstGeom prst="rect">
            <a:avLst/>
          </a:prstGeom>
        </p:spPr>
      </p:pic>
      <p:sp>
        <p:nvSpPr>
          <p:cNvPr id="8" name="テキスト ボックス 7">
            <a:extLst>
              <a:ext uri="{FF2B5EF4-FFF2-40B4-BE49-F238E27FC236}">
                <a16:creationId xmlns:a16="http://schemas.microsoft.com/office/drawing/2014/main" id="{C2BC2C3B-5AFE-4C68-BFED-8FB491F0C1D7}"/>
              </a:ext>
            </a:extLst>
          </p:cNvPr>
          <p:cNvSpPr txBox="1"/>
          <p:nvPr/>
        </p:nvSpPr>
        <p:spPr>
          <a:xfrm>
            <a:off x="1835696" y="479709"/>
            <a:ext cx="6102424"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スクリプトマニュアル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4205944-DD3C-48B2-AA89-921DB365CE69}"/>
              </a:ext>
            </a:extLst>
          </p:cNvPr>
          <p:cNvPicPr>
            <a:picLocks noChangeAspect="1"/>
          </p:cNvPicPr>
          <p:nvPr/>
        </p:nvPicPr>
        <p:blipFill>
          <a:blip r:embed="rId2"/>
          <a:stretch>
            <a:fillRect/>
          </a:stretch>
        </p:blipFill>
        <p:spPr>
          <a:xfrm>
            <a:off x="2032010" y="2298065"/>
            <a:ext cx="5379047" cy="3328789"/>
          </a:xfrm>
          <a:prstGeom prst="rect">
            <a:avLst/>
          </a:prstGeom>
        </p:spPr>
      </p:pic>
      <p:sp>
        <p:nvSpPr>
          <p:cNvPr id="4" name="テキスト ボックス 3">
            <a:extLst>
              <a:ext uri="{FF2B5EF4-FFF2-40B4-BE49-F238E27FC236}">
                <a16:creationId xmlns:a16="http://schemas.microsoft.com/office/drawing/2014/main" id="{DE467AB9-873C-406C-9DF7-151BC61A7DE6}"/>
              </a:ext>
            </a:extLst>
          </p:cNvPr>
          <p:cNvSpPr txBox="1"/>
          <p:nvPr/>
        </p:nvSpPr>
        <p:spPr>
          <a:xfrm>
            <a:off x="3203848" y="15007"/>
            <a:ext cx="3757824" cy="461665"/>
          </a:xfrm>
          <a:prstGeom prst="rect">
            <a:avLst/>
          </a:prstGeom>
          <a:noFill/>
        </p:spPr>
        <p:txBody>
          <a:bodyPr wrap="none" rtlCol="0">
            <a:spAutoFit/>
          </a:bodyPr>
          <a:lstStyle/>
          <a:p>
            <a:r>
              <a:rPr kumimoji="1" lang="en-US" altLang="ja-JP" sz="2400" dirty="0"/>
              <a:t>Python</a:t>
            </a:r>
            <a:r>
              <a:rPr kumimoji="1" lang="ja-JP" altLang="en-US" sz="2400" dirty="0"/>
              <a:t>バッチ実行ウィンドウ</a:t>
            </a:r>
          </a:p>
        </p:txBody>
      </p:sp>
      <p:sp>
        <p:nvSpPr>
          <p:cNvPr id="5" name="テキスト ボックス 4">
            <a:extLst>
              <a:ext uri="{FF2B5EF4-FFF2-40B4-BE49-F238E27FC236}">
                <a16:creationId xmlns:a16="http://schemas.microsoft.com/office/drawing/2014/main" id="{588DC260-8821-4380-8952-322AF6C2B75F}"/>
              </a:ext>
            </a:extLst>
          </p:cNvPr>
          <p:cNvSpPr txBox="1"/>
          <p:nvPr/>
        </p:nvSpPr>
        <p:spPr>
          <a:xfrm>
            <a:off x="440623" y="852154"/>
            <a:ext cx="8568952" cy="1384995"/>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バッチ実行時に、指定された</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この機能を使用するためには、以下のいづれかの位置に</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Pimpom.pyd</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をコピーする実行する</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ファイル（*</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）と同じディレクトリ</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python.exe</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の存在する</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ディレクトリ</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effectLst/>
                <a:latin typeface="ＭＳ ゴシック" panose="020B0609070205080204" pitchFamily="49" charset="-128"/>
                <a:ea typeface="ＭＳ ゴシック" panose="020B0609070205080204" pitchFamily="49" charset="-128"/>
                <a:cs typeface="Times New Roman" panose="02020603050405020304" pitchFamily="18" charset="0"/>
              </a:rPr>
              <a:t>pyhton</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環境チェック」ボタンを押すと表示される</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「スクリプトウィンドウ」も同時に起動していた場合は、「スクリプトウィンドウ」の後に実行される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8" name="正方形/長方形 7">
            <a:extLst>
              <a:ext uri="{FF2B5EF4-FFF2-40B4-BE49-F238E27FC236}">
                <a16:creationId xmlns:a16="http://schemas.microsoft.com/office/drawing/2014/main" id="{F1615681-95E8-43F0-AB3E-088425F34041}"/>
              </a:ext>
            </a:extLst>
          </p:cNvPr>
          <p:cNvSpPr/>
          <p:nvPr/>
        </p:nvSpPr>
        <p:spPr>
          <a:xfrm>
            <a:off x="2032010" y="2550212"/>
            <a:ext cx="5353892" cy="108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a:extLst>
              <a:ext uri="{FF2B5EF4-FFF2-40B4-BE49-F238E27FC236}">
                <a16:creationId xmlns:a16="http://schemas.microsoft.com/office/drawing/2014/main" id="{B14D021A-9B34-4A9A-BDCB-CBBD63E5D2BA}"/>
              </a:ext>
            </a:extLst>
          </p:cNvPr>
          <p:cNvGraphicFramePr>
            <a:graphicFrameLocks noGrp="1"/>
          </p:cNvGraphicFramePr>
          <p:nvPr>
            <p:extLst>
              <p:ext uri="{D42A27DB-BD31-4B8C-83A1-F6EECF244321}">
                <p14:modId xmlns:p14="http://schemas.microsoft.com/office/powerpoint/2010/main" val="1562215571"/>
              </p:ext>
            </p:extLst>
          </p:nvPr>
        </p:nvGraphicFramePr>
        <p:xfrm>
          <a:off x="214157" y="5720545"/>
          <a:ext cx="8838729" cy="1097280"/>
        </p:xfrm>
        <a:graphic>
          <a:graphicData uri="http://schemas.openxmlformats.org/drawingml/2006/table">
            <a:tbl>
              <a:tblPr/>
              <a:tblGrid>
                <a:gridCol w="386656">
                  <a:extLst>
                    <a:ext uri="{9D8B030D-6E8A-4147-A177-3AD203B41FA5}">
                      <a16:colId xmlns:a16="http://schemas.microsoft.com/office/drawing/2014/main" val="20000"/>
                    </a:ext>
                  </a:extLst>
                </a:gridCol>
                <a:gridCol w="1701576">
                  <a:extLst>
                    <a:ext uri="{9D8B030D-6E8A-4147-A177-3AD203B41FA5}">
                      <a16:colId xmlns:a16="http://schemas.microsoft.com/office/drawing/2014/main" val="20001"/>
                    </a:ext>
                  </a:extLst>
                </a:gridCol>
                <a:gridCol w="1060969">
                  <a:extLst>
                    <a:ext uri="{9D8B030D-6E8A-4147-A177-3AD203B41FA5}">
                      <a16:colId xmlns:a16="http://schemas.microsoft.com/office/drawing/2014/main" val="20002"/>
                    </a:ext>
                  </a:extLst>
                </a:gridCol>
                <a:gridCol w="5689528">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a:t>
                      </a:r>
                      <a:r>
                        <a:rPr kumimoji="1" lang="en-US" altLang="ja-JP" sz="1200" dirty="0"/>
                        <a:t>python</a:t>
                      </a:r>
                      <a:r>
                        <a:rPr kumimoji="1" lang="ja-JP" altLang="en-US" sz="1200" dirty="0"/>
                        <a:t>ファイルパス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a:t>
                      </a:r>
                      <a:r>
                        <a:rPr kumimoji="1" lang="en-US" altLang="ja-JP" sz="1200" dirty="0"/>
                        <a:t>python</a:t>
                      </a:r>
                      <a:r>
                        <a:rPr kumimoji="1" lang="ja-JP" altLang="en-US" sz="1200" dirty="0"/>
                        <a:t>ファイルのフルパス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編集ボタン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プログラムを関係づけられているプログラムから開く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a:t>
                      </a:r>
                      <a:r>
                        <a:rPr kumimoji="1" lang="en-US" altLang="ja-JP" sz="1200" dirty="0"/>
                        <a:t>1</a:t>
                      </a:r>
                      <a:r>
                        <a:rPr kumimoji="1" lang="ja-JP" altLang="en-US" sz="1200" dirty="0"/>
                        <a:t>回実行する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err="1"/>
                        <a:t>pyhton</a:t>
                      </a:r>
                      <a:r>
                        <a:rPr kumimoji="1" lang="ja-JP" altLang="en-US" sz="1200" dirty="0"/>
                        <a:t>環境チェック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Python.exe</a:t>
                      </a:r>
                      <a:r>
                        <a:rPr kumimoji="1" lang="ja-JP" altLang="en-US" sz="1200" dirty="0"/>
                        <a:t>のディレクトリパスと</a:t>
                      </a:r>
                      <a:r>
                        <a:rPr kumimoji="1" lang="en-US" altLang="ja-JP" sz="1200" dirty="0"/>
                        <a:t>python</a:t>
                      </a:r>
                      <a:r>
                        <a:rPr kumimoji="1" lang="ja-JP" altLang="en-US" sz="1200" dirty="0"/>
                        <a:t>のバージョンを表示する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6707"/>
                  </a:ext>
                </a:extLst>
              </a:tr>
              <a:tr h="164054">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結果出力フィールド</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プログラムの実行結果を出力する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a:extLst>
              <a:ext uri="{FF2B5EF4-FFF2-40B4-BE49-F238E27FC236}">
                <a16:creationId xmlns:a16="http://schemas.microsoft.com/office/drawing/2014/main" id="{BF1B49A6-B287-4651-BA00-4615D00A5349}"/>
              </a:ext>
            </a:extLst>
          </p:cNvPr>
          <p:cNvSpPr txBox="1"/>
          <p:nvPr/>
        </p:nvSpPr>
        <p:spPr>
          <a:xfrm>
            <a:off x="35055" y="5364921"/>
            <a:ext cx="1512168" cy="276999"/>
          </a:xfrm>
          <a:prstGeom prst="rect">
            <a:avLst/>
          </a:prstGeom>
          <a:noFill/>
        </p:spPr>
        <p:txBody>
          <a:bodyPr wrap="square" rtlCol="0">
            <a:spAutoFit/>
          </a:bodyPr>
          <a:lstStyle/>
          <a:p>
            <a:r>
              <a:rPr kumimoji="1" lang="ja-JP" altLang="en-US" sz="1200" b="1" dirty="0"/>
              <a:t>各部の名称と役割</a:t>
            </a:r>
          </a:p>
        </p:txBody>
      </p:sp>
      <p:sp>
        <p:nvSpPr>
          <p:cNvPr id="14" name="正方形/長方形 13">
            <a:extLst>
              <a:ext uri="{FF2B5EF4-FFF2-40B4-BE49-F238E27FC236}">
                <a16:creationId xmlns:a16="http://schemas.microsoft.com/office/drawing/2014/main" id="{2AFCD4B8-9972-49F1-9585-03EEC29EB3EC}"/>
              </a:ext>
            </a:extLst>
          </p:cNvPr>
          <p:cNvSpPr/>
          <p:nvPr/>
        </p:nvSpPr>
        <p:spPr>
          <a:xfrm>
            <a:off x="2032010" y="2800524"/>
            <a:ext cx="5353892" cy="2827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A51047E-275A-4F0D-B0C2-35DAC613DBEE}"/>
              </a:ext>
            </a:extLst>
          </p:cNvPr>
          <p:cNvSpPr txBox="1"/>
          <p:nvPr/>
        </p:nvSpPr>
        <p:spPr>
          <a:xfrm>
            <a:off x="1740075" y="238902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7" name="テキスト ボックス 16">
            <a:extLst>
              <a:ext uri="{FF2B5EF4-FFF2-40B4-BE49-F238E27FC236}">
                <a16:creationId xmlns:a16="http://schemas.microsoft.com/office/drawing/2014/main" id="{2C8BAF67-6C85-4696-B13E-C7C1251F1C94}"/>
              </a:ext>
            </a:extLst>
          </p:cNvPr>
          <p:cNvSpPr txBox="1"/>
          <p:nvPr/>
        </p:nvSpPr>
        <p:spPr>
          <a:xfrm>
            <a:off x="1770579" y="26221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テキスト ボックス 17">
            <a:extLst>
              <a:ext uri="{FF2B5EF4-FFF2-40B4-BE49-F238E27FC236}">
                <a16:creationId xmlns:a16="http://schemas.microsoft.com/office/drawing/2014/main" id="{443C3110-8AE1-4F0F-94FD-0086F7A167FE}"/>
              </a:ext>
            </a:extLst>
          </p:cNvPr>
          <p:cNvSpPr txBox="1"/>
          <p:nvPr/>
        </p:nvSpPr>
        <p:spPr>
          <a:xfrm>
            <a:off x="2940634" y="2601108"/>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9" name="テキスト ボックス 18">
            <a:extLst>
              <a:ext uri="{FF2B5EF4-FFF2-40B4-BE49-F238E27FC236}">
                <a16:creationId xmlns:a16="http://schemas.microsoft.com/office/drawing/2014/main" id="{2A0C1203-ABAE-4E2D-8D33-C3385EF2C606}"/>
              </a:ext>
            </a:extLst>
          </p:cNvPr>
          <p:cNvSpPr txBox="1"/>
          <p:nvPr/>
        </p:nvSpPr>
        <p:spPr>
          <a:xfrm>
            <a:off x="4005790" y="258122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6" name="テキスト ボックス 15">
            <a:extLst>
              <a:ext uri="{FF2B5EF4-FFF2-40B4-BE49-F238E27FC236}">
                <a16:creationId xmlns:a16="http://schemas.microsoft.com/office/drawing/2014/main" id="{3EC9DCF3-6C96-4797-89CF-9D04CFBAA84C}"/>
              </a:ext>
            </a:extLst>
          </p:cNvPr>
          <p:cNvSpPr txBox="1"/>
          <p:nvPr/>
        </p:nvSpPr>
        <p:spPr>
          <a:xfrm>
            <a:off x="367302" y="474670"/>
            <a:ext cx="8532440" cy="276999"/>
          </a:xfrm>
          <a:prstGeom prst="rect">
            <a:avLst/>
          </a:prstGeom>
          <a:noFill/>
        </p:spPr>
        <p:txBody>
          <a:bodyPr wrap="square">
            <a:spAutoFit/>
          </a:bodyPr>
          <a:lstStyle/>
          <a:p>
            <a:pPr marL="450215" algn="just">
              <a:spcAft>
                <a:spcPts val="0"/>
              </a:spcAft>
            </a:pP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プログラムについての詳細は別資料「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データ受け渡し機能</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&lt;</a:t>
            </a:r>
            <a:r>
              <a:rPr lang="en-US" altLang="ja-JP" sz="1200" kern="100" dirty="0" err="1">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PimpomPy</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&gt;</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F19C8038-5CF1-4E33-9DE5-CAFDD086AECE}"/>
              </a:ext>
            </a:extLst>
          </p:cNvPr>
          <p:cNvSpPr txBox="1"/>
          <p:nvPr/>
        </p:nvSpPr>
        <p:spPr>
          <a:xfrm>
            <a:off x="4370308" y="3893559"/>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Tree>
    <p:extLst>
      <p:ext uri="{BB962C8B-B14F-4D97-AF65-F5344CB8AC3E}">
        <p14:creationId xmlns:p14="http://schemas.microsoft.com/office/powerpoint/2010/main" val="3590767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868" y="548680"/>
            <a:ext cx="1807252" cy="177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2195736" y="10683"/>
            <a:ext cx="4972836" cy="461665"/>
          </a:xfrm>
          <a:prstGeom prst="rect">
            <a:avLst/>
          </a:prstGeom>
        </p:spPr>
        <p:txBody>
          <a:bodyPr wrap="none">
            <a:spAutoFit/>
          </a:bodyPr>
          <a:lstStyle/>
          <a:p>
            <a:pPr>
              <a:defRPr/>
            </a:pPr>
            <a:r>
              <a:rPr lang="ja-JP" altLang="en-US" sz="2400" dirty="0"/>
              <a:t>カスタムファンクション追加ダイアログ</a:t>
            </a:r>
            <a:endParaRPr lang="en-US" altLang="ja-JP" sz="2400" dirty="0"/>
          </a:p>
        </p:txBody>
      </p:sp>
      <p:graphicFrame>
        <p:nvGraphicFramePr>
          <p:cNvPr id="6" name="表 5"/>
          <p:cNvGraphicFramePr>
            <a:graphicFrameLocks noGrp="1"/>
          </p:cNvGraphicFramePr>
          <p:nvPr>
            <p:extLst>
              <p:ext uri="{D42A27DB-BD31-4B8C-83A1-F6EECF244321}">
                <p14:modId xmlns:p14="http://schemas.microsoft.com/office/powerpoint/2010/main" val="1822096529"/>
              </p:ext>
            </p:extLst>
          </p:nvPr>
        </p:nvGraphicFramePr>
        <p:xfrm>
          <a:off x="107504" y="2818616"/>
          <a:ext cx="9036496" cy="23774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カスタムファンクション番号を表示する。番号は</a:t>
                      </a:r>
                      <a:r>
                        <a:rPr kumimoji="1" lang="en-US" altLang="ja-JP" sz="1200" dirty="0"/>
                        <a:t>custom_func.ini</a:t>
                      </a:r>
                      <a:r>
                        <a:rPr kumimoji="1" lang="ja-JP" altLang="en-US" sz="1200" dirty="0"/>
                        <a:t>の設定状態から自動的に決まる。</a:t>
                      </a:r>
                      <a:endParaRPr kumimoji="1" lang="en-US" altLang="ja-JP" sz="1200" dirty="0"/>
                    </a:p>
                    <a:p>
                      <a:r>
                        <a:rPr kumimoji="1" lang="ja-JP" altLang="en-US" sz="1200" dirty="0"/>
                        <a:t>（</a:t>
                      </a:r>
                      <a:r>
                        <a:rPr kumimoji="1" lang="en-US" altLang="ja-JP" sz="1200" dirty="0"/>
                        <a:t>custom_func.ini</a:t>
                      </a:r>
                      <a:r>
                        <a:rPr kumimoji="1" lang="ja-JP" altLang="en-US" sz="1200" dirty="0"/>
                        <a:t>は</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フォルダに存在する）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キャプション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「カスタムファンクション」メニューに表示する名前を設定する。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プロジェクト名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Visual Studio </a:t>
                      </a:r>
                      <a:r>
                        <a:rPr kumimoji="1" lang="ja-JP" altLang="en-US" sz="1200" dirty="0"/>
                        <a:t>のソリューション名を設定する。</a:t>
                      </a:r>
                      <a:endParaRPr kumimoji="1" lang="en-US" altLang="ja-JP" sz="1200" dirty="0"/>
                    </a:p>
                    <a:p>
                      <a:r>
                        <a:rPr kumimoji="1" lang="ja-JP" altLang="en-US" sz="1200" dirty="0"/>
                        <a:t>ソリューション名は英数のみで構成されなければいけない。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開発環境生成ボタン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a:t>
                      </a:r>
                      <a:r>
                        <a:rPr kumimoji="1" lang="en-US" altLang="ja-JP" sz="1200" dirty="0"/>
                        <a:t>PIMPOM</a:t>
                      </a:r>
                      <a:r>
                        <a:rPr kumimoji="1" lang="ja-JP" altLang="en-US" sz="1200" dirty="0"/>
                        <a:t>フォルダ下にカスタムファンクション開発用の</a:t>
                      </a:r>
                      <a:r>
                        <a:rPr kumimoji="1" lang="en-US" altLang="ja-JP" sz="1200" dirty="0"/>
                        <a:t>Visual Studio </a:t>
                      </a:r>
                      <a:r>
                        <a:rPr kumimoji="1" lang="ja-JP" altLang="en-US" sz="1200" dirty="0"/>
                        <a:t>のソリューション（雛形）が生成され、</a:t>
                      </a:r>
                      <a:r>
                        <a:rPr kumimoji="1" lang="en-US" altLang="ja-JP" sz="1200" dirty="0"/>
                        <a:t>Visual Studio</a:t>
                      </a:r>
                      <a:r>
                        <a:rPr kumimoji="1" lang="ja-JP" altLang="en-US" sz="1200" dirty="0"/>
                        <a:t>で起動される。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a:t>
                      </a:r>
                      <a:r>
                        <a:rPr kumimoji="1" lang="en-US" altLang="ja-JP" sz="1200" dirty="0"/>
                        <a:t>custom_func.ini</a:t>
                      </a:r>
                      <a:r>
                        <a:rPr kumimoji="1" lang="ja-JP" altLang="en-US" sz="1200" dirty="0"/>
                        <a:t>に内容追記される。（</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両方のフォルダにある</a:t>
                      </a:r>
                      <a:r>
                        <a:rPr kumimoji="1" lang="en-US" altLang="ja-JP" sz="1200" dirty="0"/>
                        <a:t>custom_func.ini</a:t>
                      </a:r>
                      <a:r>
                        <a:rPr kumimoji="1" lang="ja-JP" altLang="en-US" sz="1200" dirty="0"/>
                        <a:t>に追記する）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custom_func.ini</a:t>
                      </a:r>
                      <a:r>
                        <a:rPr kumimoji="1" lang="ja-JP" altLang="en-US" sz="1200" dirty="0"/>
                        <a:t>編集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custom_func.ini</a:t>
                      </a:r>
                      <a:r>
                        <a:rPr kumimoji="1" lang="ja-JP" altLang="en-US" sz="1200" dirty="0"/>
                        <a:t>をテキストエディタで開く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テキスト ボックス 6"/>
          <p:cNvSpPr txBox="1"/>
          <p:nvPr/>
        </p:nvSpPr>
        <p:spPr>
          <a:xfrm>
            <a:off x="35496" y="2563683"/>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1193868" y="926992"/>
            <a:ext cx="1641766" cy="156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71600" y="896885"/>
            <a:ext cx="187538" cy="23911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0" name="正方形/長方形 9"/>
          <p:cNvSpPr/>
          <p:nvPr/>
        </p:nvSpPr>
        <p:spPr>
          <a:xfrm>
            <a:off x="1193868" y="1083367"/>
            <a:ext cx="1641766" cy="11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71600" y="1021207"/>
            <a:ext cx="187538" cy="239119"/>
          </a:xfrm>
          <a:prstGeom prst="rect">
            <a:avLst/>
          </a:prstGeom>
          <a:noFill/>
        </p:spPr>
        <p:txBody>
          <a:bodyPr wrap="squar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2" name="テキスト ボックス 11"/>
          <p:cNvSpPr txBox="1"/>
          <p:nvPr/>
        </p:nvSpPr>
        <p:spPr>
          <a:xfrm>
            <a:off x="1793449" y="724498"/>
            <a:ext cx="187538" cy="23911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3" name="テキスト ボックス 12"/>
          <p:cNvSpPr txBox="1"/>
          <p:nvPr/>
        </p:nvSpPr>
        <p:spPr>
          <a:xfrm>
            <a:off x="1437092" y="1279374"/>
            <a:ext cx="187538" cy="239119"/>
          </a:xfrm>
          <a:prstGeom prst="rect">
            <a:avLst/>
          </a:prstGeom>
          <a:noFill/>
        </p:spPr>
        <p:txBody>
          <a:bodyPr wrap="squar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テキスト ボックス 13"/>
          <p:cNvSpPr txBox="1"/>
          <p:nvPr/>
        </p:nvSpPr>
        <p:spPr>
          <a:xfrm>
            <a:off x="2161646" y="1279374"/>
            <a:ext cx="187538" cy="239119"/>
          </a:xfrm>
          <a:prstGeom prst="rect">
            <a:avLst/>
          </a:prstGeom>
          <a:noFill/>
        </p:spPr>
        <p:txBody>
          <a:bodyPr wrap="squar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5" name="テキスト ボックス 14"/>
          <p:cNvSpPr txBox="1"/>
          <p:nvPr/>
        </p:nvSpPr>
        <p:spPr>
          <a:xfrm>
            <a:off x="1923541" y="1714499"/>
            <a:ext cx="187538" cy="239119"/>
          </a:xfrm>
          <a:prstGeom prst="rect">
            <a:avLst/>
          </a:prstGeom>
          <a:noFill/>
        </p:spPr>
        <p:txBody>
          <a:bodyPr wrap="squar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6" name="テキスト ボックス 15"/>
          <p:cNvSpPr txBox="1"/>
          <p:nvPr/>
        </p:nvSpPr>
        <p:spPr>
          <a:xfrm>
            <a:off x="3635896" y="613137"/>
            <a:ext cx="5184576" cy="830997"/>
          </a:xfrm>
          <a:prstGeom prst="rect">
            <a:avLst/>
          </a:prstGeom>
          <a:solidFill>
            <a:schemeClr val="accent1">
              <a:lumMod val="40000"/>
              <a:lumOff val="60000"/>
            </a:schemeClr>
          </a:solidFill>
        </p:spPr>
        <p:txBody>
          <a:bodyPr wrap="square" rtlCol="0">
            <a:spAutoFit/>
          </a:bodyPr>
          <a:lstStyle/>
          <a:p>
            <a:r>
              <a:rPr lang="ja-JP" altLang="en-US" sz="1200" dirty="0"/>
              <a:t>カスタムファンクション開発用の</a:t>
            </a:r>
            <a:r>
              <a:rPr lang="en-US" altLang="ja-JP" sz="1200" dirty="0"/>
              <a:t>Visual Studio</a:t>
            </a:r>
            <a:r>
              <a:rPr lang="ja-JP" altLang="en-US" sz="1200" dirty="0"/>
              <a:t>ソリューションを生成するためのウィンドウ</a:t>
            </a:r>
            <a:endParaRPr lang="en-US" altLang="ja-JP" sz="1200" dirty="0"/>
          </a:p>
          <a:p>
            <a:r>
              <a:rPr lang="ja-JP" altLang="en-US" sz="1200" dirty="0"/>
              <a:t>この機能を使うためには、</a:t>
            </a:r>
            <a:r>
              <a:rPr lang="en-US" altLang="ja-JP" sz="1200" dirty="0"/>
              <a:t>PIMPOM</a:t>
            </a:r>
            <a:r>
              <a:rPr lang="ja-JP" altLang="en-US" sz="1200" dirty="0"/>
              <a:t>の開発環境のフォルダ構造が「構造仕様／フォルダ構造」に記載された状態になっていなければならない。</a:t>
            </a:r>
            <a:endParaRPr lang="en-US" altLang="ja-JP" sz="1200" dirty="0"/>
          </a:p>
        </p:txBody>
      </p:sp>
      <p:sp>
        <p:nvSpPr>
          <p:cNvPr id="27" name="正方形/長方形 26"/>
          <p:cNvSpPr/>
          <p:nvPr/>
        </p:nvSpPr>
        <p:spPr>
          <a:xfrm>
            <a:off x="3603920" y="1955009"/>
            <a:ext cx="5141664" cy="461665"/>
          </a:xfrm>
          <a:prstGeom prst="rect">
            <a:avLst/>
          </a:prstGeom>
        </p:spPr>
        <p:txBody>
          <a:bodyPr wrap="none">
            <a:spAutoFit/>
          </a:bodyPr>
          <a:lstStyle/>
          <a:p>
            <a:r>
              <a:rPr lang="ja-JP" altLang="en-US" sz="1200" dirty="0">
                <a:solidFill>
                  <a:prstClr val="black"/>
                </a:solidFill>
              </a:rPr>
              <a:t>このダイアログは、</a:t>
            </a:r>
            <a:r>
              <a:rPr lang="en-US" altLang="ja-JP" sz="1200" dirty="0">
                <a:solidFill>
                  <a:prstClr val="black"/>
                </a:solidFill>
              </a:rPr>
              <a:t>PIMPOM\bin\Release</a:t>
            </a:r>
            <a:r>
              <a:rPr lang="ja-JP" altLang="en-US" sz="1200" dirty="0">
                <a:solidFill>
                  <a:prstClr val="black"/>
                </a:solidFill>
              </a:rPr>
              <a:t>（または</a:t>
            </a:r>
            <a:r>
              <a:rPr lang="en-US" altLang="ja-JP" sz="1200" dirty="0">
                <a:solidFill>
                  <a:prstClr val="black"/>
                </a:solidFill>
              </a:rPr>
              <a:t>PIMPOM\bin\Debug)</a:t>
            </a:r>
            <a:r>
              <a:rPr lang="ja-JP" altLang="en-US" sz="1200" dirty="0">
                <a:solidFill>
                  <a:prstClr val="black"/>
                </a:solidFill>
              </a:rPr>
              <a:t>以下の</a:t>
            </a:r>
            <a:endParaRPr lang="en-US" altLang="ja-JP" sz="1200" dirty="0">
              <a:solidFill>
                <a:prstClr val="black"/>
              </a:solidFill>
            </a:endParaRPr>
          </a:p>
          <a:p>
            <a:r>
              <a:rPr lang="en-US" altLang="ja-JP" sz="1200" dirty="0">
                <a:solidFill>
                  <a:prstClr val="black"/>
                </a:solidFill>
              </a:rPr>
              <a:t>CloneUserDlg.exe</a:t>
            </a:r>
            <a:r>
              <a:rPr lang="ja-JP" altLang="en-US" sz="1200" dirty="0">
                <a:solidFill>
                  <a:prstClr val="black"/>
                </a:solidFill>
              </a:rPr>
              <a:t>である</a:t>
            </a:r>
            <a:endParaRPr lang="ja-JP" altLang="en-US" dirty="0"/>
          </a:p>
        </p:txBody>
      </p:sp>
    </p:spTree>
    <p:extLst>
      <p:ext uri="{BB962C8B-B14F-4D97-AF65-F5344CB8AC3E}">
        <p14:creationId xmlns:p14="http://schemas.microsoft.com/office/powerpoint/2010/main" val="1023573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95736" y="10683"/>
            <a:ext cx="4217821" cy="461665"/>
          </a:xfrm>
          <a:prstGeom prst="rect">
            <a:avLst/>
          </a:prstGeom>
        </p:spPr>
        <p:txBody>
          <a:bodyPr wrap="none">
            <a:spAutoFit/>
          </a:bodyPr>
          <a:lstStyle/>
          <a:p>
            <a:pPr>
              <a:defRPr/>
            </a:pPr>
            <a:r>
              <a:rPr lang="ja-JP" altLang="en-US" sz="2400" dirty="0"/>
              <a:t>カスタムファンクション追加手順</a:t>
            </a:r>
            <a:endParaRPr lang="en-US" altLang="ja-JP" sz="2400" dirty="0"/>
          </a:p>
        </p:txBody>
      </p:sp>
      <p:graphicFrame>
        <p:nvGraphicFramePr>
          <p:cNvPr id="30" name="表 29"/>
          <p:cNvGraphicFramePr>
            <a:graphicFrameLocks noGrp="1"/>
          </p:cNvGraphicFramePr>
          <p:nvPr>
            <p:extLst>
              <p:ext uri="{D42A27DB-BD31-4B8C-83A1-F6EECF244321}">
                <p14:modId xmlns:p14="http://schemas.microsoft.com/office/powerpoint/2010/main" val="2331647658"/>
              </p:ext>
            </p:extLst>
          </p:nvPr>
        </p:nvGraphicFramePr>
        <p:xfrm>
          <a:off x="179512" y="547504"/>
          <a:ext cx="8841168" cy="6265872"/>
        </p:xfrm>
        <a:graphic>
          <a:graphicData uri="http://schemas.openxmlformats.org/drawingml/2006/table">
            <a:tbl>
              <a:tblPr/>
              <a:tblGrid>
                <a:gridCol w="430358">
                  <a:extLst>
                    <a:ext uri="{9D8B030D-6E8A-4147-A177-3AD203B41FA5}">
                      <a16:colId xmlns:a16="http://schemas.microsoft.com/office/drawing/2014/main" val="20000"/>
                    </a:ext>
                  </a:extLst>
                </a:gridCol>
                <a:gridCol w="2449962">
                  <a:extLst>
                    <a:ext uri="{9D8B030D-6E8A-4147-A177-3AD203B41FA5}">
                      <a16:colId xmlns:a16="http://schemas.microsoft.com/office/drawing/2014/main" val="20001"/>
                    </a:ext>
                  </a:extLst>
                </a:gridCol>
                <a:gridCol w="5960848">
                  <a:extLst>
                    <a:ext uri="{9D8B030D-6E8A-4147-A177-3AD203B41FA5}">
                      <a16:colId xmlns:a16="http://schemas.microsoft.com/office/drawing/2014/main" val="20002"/>
                    </a:ext>
                  </a:extLst>
                </a:gridCol>
              </a:tblGrid>
              <a:tr h="95432">
                <a:tc>
                  <a:txBody>
                    <a:bodyPr/>
                    <a:lstStyle/>
                    <a:p>
                      <a:r>
                        <a:rPr kumimoji="1" lang="ja-JP" altLang="en-US" sz="1200" dirty="0"/>
                        <a:t>手順</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操作内容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22352">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「カスタムファンクション」メニューから「追加</a:t>
                      </a:r>
                      <a:r>
                        <a:rPr kumimoji="1" lang="en-US" altLang="ja-JP" sz="1100" dirty="0"/>
                        <a:t>(A)</a:t>
                      </a:r>
                      <a:r>
                        <a:rPr kumimoji="1" lang="ja-JP" altLang="en-US" sz="1100" dirty="0"/>
                        <a:t>」を選択し、カスタムファンクション追加ダイアログを起動する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5816">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カスタムファンクション追加ダイアログで「</a:t>
                      </a:r>
                      <a:r>
                        <a:rPr kumimoji="1" lang="ja-JP" altLang="en-US" sz="1100" i="1" dirty="0"/>
                        <a:t>キャプション</a:t>
                      </a:r>
                      <a:r>
                        <a:rPr kumimoji="1" lang="ja-JP" altLang="en-US" sz="1100" dirty="0"/>
                        <a:t>」と「</a:t>
                      </a:r>
                      <a:r>
                        <a:rPr kumimoji="1" lang="ja-JP" altLang="en-US" sz="1100" b="0" i="1" dirty="0"/>
                        <a:t>プロジェクト名</a:t>
                      </a:r>
                      <a:r>
                        <a:rPr kumimoji="1" lang="ja-JP" altLang="en-US" sz="1100" dirty="0"/>
                        <a:t>」を設定し、「開発環境生成」ボタンを押す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a:t>
                      </a:r>
                      <a:r>
                        <a:rPr kumimoji="1" lang="ja-JP" altLang="en-US" sz="1100" dirty="0"/>
                        <a:t>フォルダ下にカスタムファンクション開発用のソリューション（雛形）が生成され、</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Visual Studio</a:t>
                      </a:r>
                      <a:r>
                        <a:rPr kumimoji="1" lang="ja-JP" altLang="en-US" sz="1100" dirty="0"/>
                        <a:t>が開かれる。</a:t>
                      </a:r>
                      <a:r>
                        <a:rPr kumimoji="1" lang="en-US" altLang="ja-JP" sz="1100" dirty="0"/>
                        <a:t>custom_func.ini</a:t>
                      </a:r>
                      <a:r>
                        <a:rPr kumimoji="1" lang="ja-JP" altLang="en-US" sz="1100" dirty="0"/>
                        <a:t>に</a:t>
                      </a:r>
                      <a:r>
                        <a:rPr kumimoji="1" lang="en-US" altLang="ja-JP" sz="1100" dirty="0"/>
                        <a:t>1</a:t>
                      </a:r>
                      <a:r>
                        <a:rPr kumimoji="1" lang="ja-JP" altLang="en-US" sz="1100" dirty="0"/>
                        <a:t>行追記される。</a:t>
                      </a:r>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016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Visual Studio</a:t>
                      </a:r>
                      <a:r>
                        <a:rPr kumimoji="1" lang="ja-JP" altLang="en-US" sz="1100" dirty="0"/>
                        <a:t>でソリューションをビルドする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PIMPOM\bin\Release</a:t>
                      </a:r>
                      <a:r>
                        <a:rPr kumimoji="1" lang="ja-JP" altLang="en-US" sz="1100" dirty="0"/>
                        <a:t>（または</a:t>
                      </a:r>
                      <a:r>
                        <a:rPr kumimoji="1" lang="en-US" altLang="ja-JP" sz="1100" dirty="0"/>
                        <a:t>PIMPOM\bin\Debug</a:t>
                      </a:r>
                      <a:r>
                        <a:rPr kumimoji="1" lang="ja-JP" altLang="en-US" sz="1100" dirty="0"/>
                        <a:t>）に</a:t>
                      </a:r>
                      <a:endParaRPr kumimoji="1" lang="en-US" altLang="ja-JP" sz="1100" dirty="0"/>
                    </a:p>
                    <a:p>
                      <a:r>
                        <a:rPr kumimoji="1" lang="ja-JP" altLang="en-US" sz="1100" dirty="0"/>
                        <a:t>「</a:t>
                      </a:r>
                      <a:r>
                        <a:rPr kumimoji="1" lang="ja-JP" altLang="en-US" sz="1100" i="1" dirty="0"/>
                        <a:t>プロジェクト名</a:t>
                      </a:r>
                      <a:r>
                        <a:rPr kumimoji="1" lang="en-US" altLang="ja-JP" sz="1100" dirty="0"/>
                        <a:t>.</a:t>
                      </a:r>
                      <a:r>
                        <a:rPr kumimoji="1" lang="en-US" altLang="ja-JP" sz="1100" dirty="0" err="1"/>
                        <a:t>dll</a:t>
                      </a:r>
                      <a:r>
                        <a:rPr kumimoji="1" lang="ja-JP" altLang="en-US" sz="1100" dirty="0"/>
                        <a:t>」が生成される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64096">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PIMPOM.exe</a:t>
                      </a:r>
                      <a:r>
                        <a:rPr kumimoji="1" lang="ja-JP" altLang="en-US" sz="1100" dirty="0"/>
                        <a:t>を一旦閉じてから再起動する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「カスタムファンクション」メニューに追加されている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679222"/>
            <a:ext cx="1613799" cy="158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3131840" y="2017038"/>
            <a:ext cx="1466027" cy="139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131840" y="2156675"/>
            <a:ext cx="1466027"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267927" y="2474476"/>
            <a:ext cx="565068"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3379912" y="2627040"/>
            <a:ext cx="325676" cy="153888"/>
          </a:xfrm>
          <a:prstGeom prst="rect">
            <a:avLst/>
          </a:prstGeom>
          <a:noFill/>
        </p:spPr>
        <p:txBody>
          <a:bodyPr wrap="square" lIns="0" tIns="0" rIns="0" bIns="0" rtlCol="0">
            <a:spAutoFit/>
          </a:bodyPr>
          <a:lstStyle/>
          <a:p>
            <a:r>
              <a:rPr kumimoji="1" lang="ja-JP" altLang="en-US" sz="1000" dirty="0">
                <a:solidFill>
                  <a:srgbClr val="FF0000"/>
                </a:solidFill>
              </a:rPr>
              <a:t>押下</a:t>
            </a:r>
          </a:p>
        </p:txBody>
      </p:sp>
      <p:pic>
        <p:nvPicPr>
          <p:cNvPr id="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000"/>
          <a:stretch/>
        </p:blipFill>
        <p:spPr bwMode="auto">
          <a:xfrm>
            <a:off x="6541976" y="6025665"/>
            <a:ext cx="129268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正方形/長方形 23"/>
          <p:cNvSpPr/>
          <p:nvPr/>
        </p:nvSpPr>
        <p:spPr>
          <a:xfrm>
            <a:off x="6881407" y="6455428"/>
            <a:ext cx="535070" cy="2183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0322BBB-1140-4B95-B441-B9939893EC89}"/>
              </a:ext>
            </a:extLst>
          </p:cNvPr>
          <p:cNvPicPr>
            <a:picLocks noChangeAspect="1"/>
          </p:cNvPicPr>
          <p:nvPr/>
        </p:nvPicPr>
        <p:blipFill rotWithShape="1">
          <a:blip r:embed="rId4"/>
          <a:srcRect l="4687" r="45660"/>
          <a:stretch/>
        </p:blipFill>
        <p:spPr>
          <a:xfrm>
            <a:off x="5372436" y="2254376"/>
            <a:ext cx="1400064" cy="765220"/>
          </a:xfrm>
          <a:prstGeom prst="rect">
            <a:avLst/>
          </a:prstGeom>
        </p:spPr>
      </p:pic>
      <p:cxnSp>
        <p:nvCxnSpPr>
          <p:cNvPr id="34" name="直線矢印コネクタ 33"/>
          <p:cNvCxnSpPr/>
          <p:nvPr/>
        </p:nvCxnSpPr>
        <p:spPr>
          <a:xfrm flipV="1">
            <a:off x="4817647" y="2527856"/>
            <a:ext cx="330417"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6140085" y="2627535"/>
            <a:ext cx="520147" cy="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4762578" y="2636912"/>
            <a:ext cx="745526" cy="307777"/>
          </a:xfrm>
          <a:prstGeom prst="rect">
            <a:avLst/>
          </a:prstGeom>
          <a:solidFill>
            <a:schemeClr val="bg1"/>
          </a:solidFill>
        </p:spPr>
        <p:txBody>
          <a:bodyPr wrap="square" lIns="0" tIns="0" rIns="0" bIns="0" rtlCol="0">
            <a:spAutoFit/>
          </a:bodyPr>
          <a:lstStyle/>
          <a:p>
            <a:r>
              <a:rPr kumimoji="1" lang="ja-JP" altLang="en-US" sz="1000" dirty="0">
                <a:solidFill>
                  <a:srgbClr val="FF0000"/>
                </a:solidFill>
              </a:rPr>
              <a:t>ソリューション生成</a:t>
            </a:r>
          </a:p>
        </p:txBody>
      </p:sp>
      <p:sp>
        <p:nvSpPr>
          <p:cNvPr id="49" name="テキスト ボックス 48"/>
          <p:cNvSpPr txBox="1"/>
          <p:nvPr/>
        </p:nvSpPr>
        <p:spPr>
          <a:xfrm>
            <a:off x="6262548" y="2757041"/>
            <a:ext cx="325676" cy="153888"/>
          </a:xfrm>
          <a:prstGeom prst="rect">
            <a:avLst/>
          </a:prstGeom>
          <a:noFill/>
        </p:spPr>
        <p:txBody>
          <a:bodyPr wrap="square" lIns="0" tIns="0" rIns="0" bIns="0" rtlCol="0">
            <a:spAutoFit/>
          </a:bodyPr>
          <a:lstStyle/>
          <a:p>
            <a:r>
              <a:rPr kumimoji="1" lang="ja-JP" altLang="en-US" sz="1000" dirty="0">
                <a:solidFill>
                  <a:srgbClr val="FF0000"/>
                </a:solidFill>
              </a:rPr>
              <a:t>起動</a:t>
            </a:r>
          </a:p>
        </p:txBody>
      </p:sp>
      <p:sp>
        <p:nvSpPr>
          <p:cNvPr id="35" name="正方形/長方形 34"/>
          <p:cNvSpPr/>
          <p:nvPr/>
        </p:nvSpPr>
        <p:spPr>
          <a:xfrm>
            <a:off x="5495906" y="2572868"/>
            <a:ext cx="622261" cy="10933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BA61B1B2-5F06-4616-975E-66C8DBF04C34}"/>
              </a:ext>
            </a:extLst>
          </p:cNvPr>
          <p:cNvPicPr>
            <a:picLocks noChangeAspect="1"/>
          </p:cNvPicPr>
          <p:nvPr/>
        </p:nvPicPr>
        <p:blipFill>
          <a:blip r:embed="rId5"/>
          <a:stretch>
            <a:fillRect/>
          </a:stretch>
        </p:blipFill>
        <p:spPr>
          <a:xfrm>
            <a:off x="6663363" y="1631153"/>
            <a:ext cx="2283785" cy="1725840"/>
          </a:xfrm>
          <a:prstGeom prst="rect">
            <a:avLst/>
          </a:prstGeom>
        </p:spPr>
      </p:pic>
      <p:sp>
        <p:nvSpPr>
          <p:cNvPr id="53" name="テキスト ボックス 52"/>
          <p:cNvSpPr txBox="1"/>
          <p:nvPr/>
        </p:nvSpPr>
        <p:spPr>
          <a:xfrm>
            <a:off x="6634341" y="1638504"/>
            <a:ext cx="1662213" cy="153888"/>
          </a:xfrm>
          <a:prstGeom prst="rect">
            <a:avLst/>
          </a:prstGeom>
          <a:solidFill>
            <a:schemeClr val="bg1"/>
          </a:solidFill>
        </p:spPr>
        <p:txBody>
          <a:bodyPr wrap="square" lIns="0" tIns="0" rIns="0" bIns="0" rtlCol="0">
            <a:spAutoFit/>
          </a:bodyPr>
          <a:lstStyle/>
          <a:p>
            <a:r>
              <a:rPr kumimoji="1" lang="en-US" altLang="ja-JP" sz="1000" dirty="0"/>
              <a:t>Microsoft Visual Studio 2015</a:t>
            </a:r>
            <a:endParaRPr kumimoji="1" lang="ja-JP" altLang="en-US" sz="1000" dirty="0"/>
          </a:p>
        </p:txBody>
      </p:sp>
      <p:pic>
        <p:nvPicPr>
          <p:cNvPr id="16" name="図 15">
            <a:extLst>
              <a:ext uri="{FF2B5EF4-FFF2-40B4-BE49-F238E27FC236}">
                <a16:creationId xmlns:a16="http://schemas.microsoft.com/office/drawing/2014/main" id="{037DAFCF-7DC4-4F4A-9008-9EF25E7F81F3}"/>
              </a:ext>
            </a:extLst>
          </p:cNvPr>
          <p:cNvPicPr>
            <a:picLocks noChangeAspect="1"/>
          </p:cNvPicPr>
          <p:nvPr/>
        </p:nvPicPr>
        <p:blipFill>
          <a:blip r:embed="rId6"/>
          <a:stretch>
            <a:fillRect/>
          </a:stretch>
        </p:blipFill>
        <p:spPr>
          <a:xfrm>
            <a:off x="4648486" y="3323104"/>
            <a:ext cx="1781373" cy="1042000"/>
          </a:xfrm>
          <a:prstGeom prst="rect">
            <a:avLst/>
          </a:prstGeom>
        </p:spPr>
      </p:pic>
      <p:sp>
        <p:nvSpPr>
          <p:cNvPr id="37" name="正方形/長方形 36"/>
          <p:cNvSpPr/>
          <p:nvPr/>
        </p:nvSpPr>
        <p:spPr>
          <a:xfrm>
            <a:off x="4762578" y="3771419"/>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4244712" y="3306030"/>
            <a:ext cx="330417" cy="4561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四角形吹き出し 39"/>
          <p:cNvSpPr/>
          <p:nvPr/>
        </p:nvSpPr>
        <p:spPr>
          <a:xfrm>
            <a:off x="6588224" y="3488942"/>
            <a:ext cx="2394541" cy="804153"/>
          </a:xfrm>
          <a:prstGeom prst="wedgeRectCallout">
            <a:avLst>
              <a:gd name="adj1" fmla="val -87955"/>
              <a:gd name="adj2" fmla="val -274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3158"/>
          <a:stretch/>
        </p:blipFill>
        <p:spPr bwMode="auto">
          <a:xfrm>
            <a:off x="6663336" y="3573016"/>
            <a:ext cx="222914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6676650" y="3953672"/>
            <a:ext cx="924290" cy="13704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6734087" y="4104881"/>
            <a:ext cx="809416" cy="153888"/>
          </a:xfrm>
          <a:prstGeom prst="rect">
            <a:avLst/>
          </a:prstGeom>
          <a:noFill/>
        </p:spPr>
        <p:txBody>
          <a:bodyPr wrap="square" lIns="0" tIns="0" rIns="0" bIns="0" rtlCol="0">
            <a:spAutoFit/>
          </a:bodyPr>
          <a:lstStyle/>
          <a:p>
            <a:r>
              <a:rPr kumimoji="1" lang="en-US" altLang="ja-JP" sz="1000" dirty="0">
                <a:solidFill>
                  <a:srgbClr val="FF0000"/>
                </a:solidFill>
              </a:rPr>
              <a:t>1</a:t>
            </a:r>
            <a:r>
              <a:rPr kumimoji="1" lang="ja-JP" altLang="en-US" sz="1000" dirty="0">
                <a:solidFill>
                  <a:srgbClr val="FF0000"/>
                </a:solidFill>
              </a:rPr>
              <a:t>行追記</a:t>
            </a:r>
          </a:p>
        </p:txBody>
      </p:sp>
      <p:pic>
        <p:nvPicPr>
          <p:cNvPr id="20" name="図 19">
            <a:extLst>
              <a:ext uri="{FF2B5EF4-FFF2-40B4-BE49-F238E27FC236}">
                <a16:creationId xmlns:a16="http://schemas.microsoft.com/office/drawing/2014/main" id="{8525C606-DF91-45D1-BBB6-F629950C8998}"/>
              </a:ext>
            </a:extLst>
          </p:cNvPr>
          <p:cNvPicPr>
            <a:picLocks noChangeAspect="1"/>
          </p:cNvPicPr>
          <p:nvPr/>
        </p:nvPicPr>
        <p:blipFill>
          <a:blip r:embed="rId8"/>
          <a:stretch>
            <a:fillRect/>
          </a:stretch>
        </p:blipFill>
        <p:spPr>
          <a:xfrm>
            <a:off x="6453213" y="4641961"/>
            <a:ext cx="1656147" cy="1097825"/>
          </a:xfrm>
          <a:prstGeom prst="rect">
            <a:avLst/>
          </a:prstGeom>
        </p:spPr>
      </p:pic>
      <p:sp>
        <p:nvSpPr>
          <p:cNvPr id="52" name="正方形/長方形 51"/>
          <p:cNvSpPr/>
          <p:nvPr/>
        </p:nvSpPr>
        <p:spPr>
          <a:xfrm>
            <a:off x="6534423" y="4944266"/>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2486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で書かれたっぽいソースコード」の写真">
            <a:extLst>
              <a:ext uri="{FF2B5EF4-FFF2-40B4-BE49-F238E27FC236}">
                <a16:creationId xmlns:a16="http://schemas.microsoft.com/office/drawing/2014/main" id="{4ED062D8-B32C-4C71-903D-7483AC280F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84854"/>
            <a:ext cx="1951747" cy="13921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483768" y="15007"/>
            <a:ext cx="4487126" cy="461665"/>
          </a:xfrm>
          <a:prstGeom prst="rect">
            <a:avLst/>
          </a:prstGeom>
          <a:noFill/>
        </p:spPr>
        <p:txBody>
          <a:bodyPr wrap="none" rtlCol="0">
            <a:spAutoFit/>
          </a:bodyPr>
          <a:lstStyle/>
          <a:p>
            <a:r>
              <a:rPr kumimoji="1" lang="ja-JP" altLang="en-US" sz="2400" dirty="0"/>
              <a:t>外部プログラムからのデータ送信</a:t>
            </a:r>
          </a:p>
        </p:txBody>
      </p:sp>
      <p:sp>
        <p:nvSpPr>
          <p:cNvPr id="3" name="テキスト ボックス 2"/>
          <p:cNvSpPr txBox="1"/>
          <p:nvPr/>
        </p:nvSpPr>
        <p:spPr>
          <a:xfrm>
            <a:off x="3359179" y="3413031"/>
            <a:ext cx="877163" cy="261610"/>
          </a:xfrm>
          <a:prstGeom prst="rect">
            <a:avLst/>
          </a:prstGeom>
          <a:noFill/>
        </p:spPr>
        <p:txBody>
          <a:bodyPr wrap="none" rtlCol="0">
            <a:spAutoFit/>
          </a:bodyPr>
          <a:lstStyle/>
          <a:p>
            <a:r>
              <a:rPr kumimoji="1" lang="en-US" altLang="ja-JP" sz="1100" dirty="0"/>
              <a:t>PIMPIM.exe</a:t>
            </a:r>
            <a:endParaRPr kumimoji="1" lang="ja-JP" altLang="en-US" sz="1100" dirty="0"/>
          </a:p>
        </p:txBody>
      </p:sp>
      <p:sp>
        <p:nvSpPr>
          <p:cNvPr id="6" name="テキスト ボックス 5"/>
          <p:cNvSpPr txBox="1"/>
          <p:nvPr/>
        </p:nvSpPr>
        <p:spPr>
          <a:xfrm>
            <a:off x="728832" y="3430249"/>
            <a:ext cx="1314784" cy="261610"/>
          </a:xfrm>
          <a:prstGeom prst="rect">
            <a:avLst/>
          </a:prstGeom>
          <a:noFill/>
        </p:spPr>
        <p:txBody>
          <a:bodyPr wrap="none" rtlCol="0">
            <a:spAutoFit/>
          </a:bodyPr>
          <a:lstStyle/>
          <a:p>
            <a:r>
              <a:rPr kumimoji="1" lang="en-US" altLang="ja-JP" sz="1100" dirty="0"/>
              <a:t>C++</a:t>
            </a:r>
            <a:r>
              <a:rPr kumimoji="1" lang="ja-JP" altLang="en-US" sz="1100" dirty="0"/>
              <a:t>外部プログラム</a:t>
            </a:r>
          </a:p>
        </p:txBody>
      </p:sp>
      <p:sp>
        <p:nvSpPr>
          <p:cNvPr id="7" name="正方形/長方形 6"/>
          <p:cNvSpPr/>
          <p:nvPr/>
        </p:nvSpPr>
        <p:spPr>
          <a:xfrm>
            <a:off x="827584" y="2066139"/>
            <a:ext cx="1080120" cy="4563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画像データを</a:t>
            </a:r>
            <a:endParaRPr lang="en-US" altLang="ja-JP" sz="1200" dirty="0">
              <a:solidFill>
                <a:schemeClr val="tx1"/>
              </a:solidFill>
            </a:endParaRPr>
          </a:p>
          <a:p>
            <a:pPr algn="ctr"/>
            <a:r>
              <a:rPr lang="ja-JP" altLang="en-US" sz="1200" dirty="0">
                <a:solidFill>
                  <a:schemeClr val="tx1"/>
                </a:solidFill>
              </a:rPr>
              <a:t>入れた</a:t>
            </a:r>
            <a:r>
              <a:rPr kumimoji="1" lang="ja-JP" altLang="en-US" sz="1200" dirty="0">
                <a:solidFill>
                  <a:schemeClr val="tx1"/>
                </a:solidFill>
              </a:rPr>
              <a:t>メモリ</a:t>
            </a:r>
            <a:endParaRPr kumimoji="1" lang="en-US" altLang="ja-JP" sz="1200" dirty="0">
              <a:solidFill>
                <a:schemeClr val="tx1"/>
              </a:solidFill>
            </a:endParaRPr>
          </a:p>
        </p:txBody>
      </p:sp>
      <p:sp>
        <p:nvSpPr>
          <p:cNvPr id="8" name="正方形/長方形 7"/>
          <p:cNvSpPr/>
          <p:nvPr/>
        </p:nvSpPr>
        <p:spPr>
          <a:xfrm>
            <a:off x="827584" y="264220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図形</a:t>
            </a:r>
            <a:endParaRPr kumimoji="1" lang="en-US" altLang="ja-JP" sz="1200" dirty="0">
              <a:solidFill>
                <a:schemeClr val="tx1"/>
              </a:solidFill>
            </a:endParaRPr>
          </a:p>
        </p:txBody>
      </p:sp>
      <p:sp>
        <p:nvSpPr>
          <p:cNvPr id="9" name="正方形/長方形 8"/>
          <p:cNvSpPr/>
          <p:nvPr/>
        </p:nvSpPr>
        <p:spPr>
          <a:xfrm>
            <a:off x="827584" y="300224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テキスト</a:t>
            </a:r>
            <a:endParaRPr kumimoji="1" lang="en-US" altLang="ja-JP" sz="1200" dirty="0">
              <a:solidFill>
                <a:schemeClr val="tx1"/>
              </a:solidFill>
            </a:endParaRPr>
          </a:p>
        </p:txBody>
      </p:sp>
      <p:sp>
        <p:nvSpPr>
          <p:cNvPr id="10" name="右矢印 9"/>
          <p:cNvSpPr/>
          <p:nvPr/>
        </p:nvSpPr>
        <p:spPr>
          <a:xfrm>
            <a:off x="2170335" y="2318167"/>
            <a:ext cx="947419" cy="6480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200" dirty="0">
                <a:solidFill>
                  <a:schemeClr val="tx1"/>
                </a:solidFill>
              </a:rPr>
              <a:t>送信・表示</a:t>
            </a:r>
            <a:endParaRPr kumimoji="1" lang="ja-JP" altLang="en-US" sz="1200" dirty="0">
              <a:solidFill>
                <a:schemeClr val="tx1"/>
              </a:solidFill>
            </a:endParaRPr>
          </a:p>
        </p:txBody>
      </p:sp>
      <p:sp>
        <p:nvSpPr>
          <p:cNvPr id="11" name="右中かっこ 10"/>
          <p:cNvSpPr/>
          <p:nvPr/>
        </p:nvSpPr>
        <p:spPr>
          <a:xfrm>
            <a:off x="1907704" y="2030135"/>
            <a:ext cx="216024" cy="1260140"/>
          </a:xfrm>
          <a:prstGeom prst="rightBrace">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4932040" y="1844824"/>
            <a:ext cx="4211960" cy="461665"/>
          </a:xfrm>
          <a:prstGeom prst="rect">
            <a:avLst/>
          </a:prstGeom>
          <a:solidFill>
            <a:schemeClr val="accent1">
              <a:lumMod val="40000"/>
              <a:lumOff val="60000"/>
            </a:schemeClr>
          </a:solidFill>
        </p:spPr>
        <p:txBody>
          <a:bodyPr wrap="square" rtlCol="0">
            <a:spAutoFit/>
          </a:bodyPr>
          <a:lstStyle/>
          <a:p>
            <a:r>
              <a:rPr lang="ja-JP" altLang="en-US" sz="1200" dirty="0"/>
              <a:t>外部プログラム内で保持している画像データ列を、</a:t>
            </a:r>
            <a:endParaRPr lang="en-US" altLang="ja-JP" sz="1200" dirty="0"/>
          </a:p>
          <a:p>
            <a:r>
              <a:rPr lang="ja-JP" altLang="en-US" sz="1200" dirty="0"/>
              <a:t>別途起動している</a:t>
            </a:r>
            <a:r>
              <a:rPr lang="en-US" altLang="ja-JP" sz="1200" dirty="0"/>
              <a:t>PIMPOM.exe</a:t>
            </a:r>
            <a:r>
              <a:rPr lang="ja-JP" altLang="en-US" sz="1200" dirty="0"/>
              <a:t>の画像メモリに送信する機能群</a:t>
            </a:r>
            <a:endParaRPr lang="en-US" altLang="ja-JP" sz="1200" dirty="0"/>
          </a:p>
        </p:txBody>
      </p:sp>
      <p:sp>
        <p:nvSpPr>
          <p:cNvPr id="14" name="テキスト ボックス 13"/>
          <p:cNvSpPr txBox="1"/>
          <p:nvPr/>
        </p:nvSpPr>
        <p:spPr>
          <a:xfrm>
            <a:off x="107504" y="3746649"/>
            <a:ext cx="800219" cy="276999"/>
          </a:xfrm>
          <a:prstGeom prst="rect">
            <a:avLst/>
          </a:prstGeom>
          <a:noFill/>
        </p:spPr>
        <p:txBody>
          <a:bodyPr wrap="none" rtlCol="0">
            <a:spAutoFit/>
          </a:bodyPr>
          <a:lstStyle/>
          <a:p>
            <a:r>
              <a:rPr kumimoji="1" lang="ja-JP" altLang="en-US" sz="1200" b="1" dirty="0"/>
              <a:t>機能一覧</a:t>
            </a:r>
          </a:p>
        </p:txBody>
      </p:sp>
      <p:sp>
        <p:nvSpPr>
          <p:cNvPr id="15" name="テキスト ボックス 14"/>
          <p:cNvSpPr txBox="1"/>
          <p:nvPr/>
        </p:nvSpPr>
        <p:spPr>
          <a:xfrm>
            <a:off x="4968044" y="2522513"/>
            <a:ext cx="4140460" cy="938719"/>
          </a:xfrm>
          <a:prstGeom prst="rect">
            <a:avLst/>
          </a:prstGeom>
          <a:solidFill>
            <a:schemeClr val="accent1">
              <a:lumMod val="40000"/>
              <a:lumOff val="60000"/>
            </a:schemeClr>
          </a:solidFill>
        </p:spPr>
        <p:txBody>
          <a:bodyPr wrap="square" rtlCol="0">
            <a:spAutoFit/>
          </a:bodyPr>
          <a:lstStyle/>
          <a:p>
            <a:r>
              <a:rPr lang="ja-JP" altLang="en-US" sz="1100" dirty="0"/>
              <a:t>この機能を使うためには、外部プログラムは</a:t>
            </a:r>
            <a:r>
              <a:rPr lang="en-US" altLang="ja-JP" sz="1100" dirty="0"/>
              <a:t>C++</a:t>
            </a:r>
            <a:r>
              <a:rPr lang="ja-JP" altLang="en-US" sz="1100" dirty="0"/>
              <a:t>で作られていなければならない。ソースコード内に「</a:t>
            </a:r>
            <a:r>
              <a:rPr lang="en-US" altLang="ja-JP" sz="1100" dirty="0" err="1"/>
              <a:t>pimpom_plot.h</a:t>
            </a:r>
            <a:r>
              <a:rPr lang="ja-JP" altLang="en-US" sz="1100" dirty="0"/>
              <a:t>」をインクルードすることで、専用関数が使用可能となる。</a:t>
            </a:r>
            <a:endParaRPr lang="en-US" altLang="ja-JP" sz="1100" dirty="0"/>
          </a:p>
          <a:p>
            <a:r>
              <a:rPr lang="ja-JP" altLang="en-US" sz="1100" dirty="0"/>
              <a:t>（</a:t>
            </a:r>
            <a:r>
              <a:rPr lang="en-US" altLang="ja-JP" sz="1100" dirty="0" err="1"/>
              <a:t>pimpom.plot.h</a:t>
            </a:r>
            <a:r>
              <a:rPr lang="ja-JP" altLang="en-US" sz="1100" dirty="0"/>
              <a:t>は</a:t>
            </a:r>
            <a:r>
              <a:rPr lang="en-US" altLang="ja-JP" sz="1100" dirty="0"/>
              <a:t>PIMPOM\</a:t>
            </a:r>
            <a:r>
              <a:rPr lang="en-US" altLang="ja-JP" sz="1100" dirty="0" err="1"/>
              <a:t>PIMPOM_Core</a:t>
            </a:r>
            <a:r>
              <a:rPr lang="en-US" altLang="ja-JP" sz="1100" dirty="0"/>
              <a:t>\include</a:t>
            </a:r>
            <a:r>
              <a:rPr lang="ja-JP" altLang="en-US" sz="1100" dirty="0"/>
              <a:t>に入っているものを、外部プログラムのプロジェクトフォルダにコピーして使う）</a:t>
            </a:r>
            <a:endParaRPr lang="en-US" altLang="ja-JP" sz="1100" dirty="0"/>
          </a:p>
        </p:txBody>
      </p:sp>
      <p:sp>
        <p:nvSpPr>
          <p:cNvPr id="16" name="テキスト ボックス 15"/>
          <p:cNvSpPr txBox="1"/>
          <p:nvPr/>
        </p:nvSpPr>
        <p:spPr>
          <a:xfrm>
            <a:off x="755576" y="5805264"/>
            <a:ext cx="7752553" cy="261610"/>
          </a:xfrm>
          <a:prstGeom prst="rect">
            <a:avLst/>
          </a:prstGeom>
          <a:solidFill>
            <a:schemeClr val="accent1">
              <a:lumMod val="40000"/>
              <a:lumOff val="60000"/>
            </a:schemeClr>
          </a:solidFill>
        </p:spPr>
        <p:txBody>
          <a:bodyPr wrap="square" rtlCol="0">
            <a:spAutoFit/>
          </a:bodyPr>
          <a:lstStyle/>
          <a:p>
            <a:r>
              <a:rPr lang="ja-JP" altLang="en-US" sz="1100" dirty="0"/>
              <a:t>これらの機能を使った外部プログラムのサンプルプロジェクトが </a:t>
            </a:r>
            <a:r>
              <a:rPr lang="en-US" altLang="ja-JP" sz="1100" dirty="0"/>
              <a:t>PIMPOM\</a:t>
            </a:r>
            <a:r>
              <a:rPr lang="en-US" altLang="ja-JP" sz="1100" dirty="0" err="1"/>
              <a:t>external_data_transfer_sample</a:t>
            </a:r>
            <a:r>
              <a:rPr lang="ja-JP" altLang="en-US" sz="1100" dirty="0"/>
              <a:t>　に入っている</a:t>
            </a:r>
            <a:endParaRPr lang="en-US" altLang="ja-JP" sz="1100" dirty="0"/>
          </a:p>
        </p:txBody>
      </p:sp>
      <p:sp>
        <p:nvSpPr>
          <p:cNvPr id="17" name="テキスト ボックス 16">
            <a:extLst>
              <a:ext uri="{FF2B5EF4-FFF2-40B4-BE49-F238E27FC236}">
                <a16:creationId xmlns:a16="http://schemas.microsoft.com/office/drawing/2014/main" id="{2142F50D-2887-4369-AF19-75C76BDE26B3}"/>
              </a:ext>
            </a:extLst>
          </p:cNvPr>
          <p:cNvSpPr txBox="1"/>
          <p:nvPr/>
        </p:nvSpPr>
        <p:spPr>
          <a:xfrm>
            <a:off x="755576" y="933691"/>
            <a:ext cx="7848872"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PIMPOM_</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外部プログラム画像データ受け渡しマニュアル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20" name="図 19">
            <a:extLst>
              <a:ext uri="{FF2B5EF4-FFF2-40B4-BE49-F238E27FC236}">
                <a16:creationId xmlns:a16="http://schemas.microsoft.com/office/drawing/2014/main" id="{7294D535-12D9-41C2-A559-BECCFE061F9C}"/>
              </a:ext>
            </a:extLst>
          </p:cNvPr>
          <p:cNvPicPr>
            <a:picLocks noChangeAspect="1"/>
          </p:cNvPicPr>
          <p:nvPr/>
        </p:nvPicPr>
        <p:blipFill>
          <a:blip r:embed="rId3"/>
          <a:stretch>
            <a:fillRect/>
          </a:stretch>
        </p:blipFill>
        <p:spPr>
          <a:xfrm>
            <a:off x="3117754" y="1820870"/>
            <a:ext cx="1554226" cy="1608130"/>
          </a:xfrm>
          <a:prstGeom prst="rect">
            <a:avLst/>
          </a:prstGeom>
        </p:spPr>
      </p:pic>
    </p:spTree>
    <p:extLst>
      <p:ext uri="{BB962C8B-B14F-4D97-AF65-F5344CB8AC3E}">
        <p14:creationId xmlns:p14="http://schemas.microsoft.com/office/powerpoint/2010/main" val="85103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0"/>
            <a:ext cx="3688830" cy="461665"/>
          </a:xfrm>
          <a:prstGeom prst="rect">
            <a:avLst/>
          </a:prstGeom>
          <a:noFill/>
        </p:spPr>
        <p:txBody>
          <a:bodyPr wrap="none" rtlCol="0">
            <a:spAutoFit/>
          </a:bodyPr>
          <a:lstStyle/>
          <a:p>
            <a:r>
              <a:rPr kumimoji="1" lang="en-US" altLang="ja-JP" sz="2400" dirty="0"/>
              <a:t>PIMPOM</a:t>
            </a:r>
            <a:r>
              <a:rPr kumimoji="1" lang="ja-JP" altLang="en-US" sz="2400" dirty="0"/>
              <a:t>を使ってできること</a:t>
            </a:r>
          </a:p>
        </p:txBody>
      </p:sp>
      <p:graphicFrame>
        <p:nvGraphicFramePr>
          <p:cNvPr id="2" name="表 1"/>
          <p:cNvGraphicFramePr>
            <a:graphicFrameLocks noGrp="1"/>
          </p:cNvGraphicFramePr>
          <p:nvPr>
            <p:extLst>
              <p:ext uri="{D42A27DB-BD31-4B8C-83A1-F6EECF244321}">
                <p14:modId xmlns:p14="http://schemas.microsoft.com/office/powerpoint/2010/main" val="1606191956"/>
              </p:ext>
            </p:extLst>
          </p:nvPr>
        </p:nvGraphicFramePr>
        <p:xfrm>
          <a:off x="254565" y="1340768"/>
          <a:ext cx="8637915" cy="4691562"/>
        </p:xfrm>
        <a:graphic>
          <a:graphicData uri="http://schemas.openxmlformats.org/drawingml/2006/table">
            <a:tbl>
              <a:tblPr/>
              <a:tblGrid>
                <a:gridCol w="1077075">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4896544">
                  <a:extLst>
                    <a:ext uri="{9D8B030D-6E8A-4147-A177-3AD203B41FA5}">
                      <a16:colId xmlns:a16="http://schemas.microsoft.com/office/drawing/2014/main" val="20002"/>
                    </a:ext>
                  </a:extLst>
                </a:gridCol>
              </a:tblGrid>
              <a:tr h="144016">
                <a:tc>
                  <a:txBody>
                    <a:bodyPr/>
                    <a:lstStyle/>
                    <a:p>
                      <a:r>
                        <a:rPr kumimoji="1" lang="ja-JP" altLang="en-US" sz="1200" b="0" dirty="0"/>
                        <a:t>検討工程</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en-US" altLang="ja-JP" sz="1200" b="0" dirty="0"/>
                        <a:t>PIMPOM</a:t>
                      </a:r>
                      <a:r>
                        <a:rPr kumimoji="1" lang="ja-JP" altLang="en-US" sz="1200" b="0" dirty="0"/>
                        <a:t>を使ってできること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具体的な機能例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94493">
                <a:tc rowSpan="3">
                  <a:txBody>
                    <a:bodyPr/>
                    <a:lstStyle/>
                    <a:p>
                      <a:r>
                        <a:rPr kumimoji="1" lang="ja-JP" altLang="en-US" sz="1200" dirty="0"/>
                        <a:t>現象解析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画像処理の中間データを可視化する。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・ヒストグラム、ルーラー、チャートなどを使って画像データを可視化できる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16bit</a:t>
                      </a:r>
                      <a:r>
                        <a:rPr kumimoji="1" lang="ja-JP" altLang="en-US" sz="1200" dirty="0"/>
                        <a:t>画像／動画／複素数画像など、多様なデータ型に対応している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・他プログラムの内部から、画像データを転送／表示できる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291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意図的に加工した画像で、アルゴリズムの挙動を調査する。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・ペイントブラシの様に画像をフリーハンドで編集できる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・演算式を使って画像を生成したり、画像間の合成ができる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7661">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データを管理する。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・複数画像データを一覧表示でき、複製／サイズ変換／型変換／ファイル入出力なども容易にできる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8600">
                <a:tc rowSpan="2">
                  <a:txBody>
                    <a:bodyPr/>
                    <a:lstStyle/>
                    <a:p>
                      <a:r>
                        <a:rPr kumimoji="1" lang="ja-JP" altLang="en-US" sz="1200" dirty="0"/>
                        <a:t>実装・改善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「開発ツールの開発」の手間を省く。</a:t>
                      </a:r>
                      <a:endParaRPr lang="ja-JP"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・開発環境の雛形を生成できる。この中では</a:t>
                      </a:r>
                      <a:r>
                        <a:rPr lang="en-US" altLang="ja-JP" sz="1200" dirty="0"/>
                        <a:t>API</a:t>
                      </a:r>
                      <a:r>
                        <a:rPr lang="ja-JP" altLang="en-US" sz="1200" dirty="0"/>
                        <a:t>から</a:t>
                      </a:r>
                      <a:r>
                        <a:rPr lang="en-US" altLang="ja-JP" sz="1200" dirty="0"/>
                        <a:t>PIMPOM</a:t>
                      </a:r>
                      <a:r>
                        <a:rPr lang="ja-JP" altLang="en-US" sz="1200" dirty="0"/>
                        <a:t>の全機能が使える</a:t>
                      </a:r>
                      <a:endParaRPr lang="en-US" altLang="ja-JP" sz="1200" dirty="0"/>
                    </a:p>
                    <a:p>
                      <a:r>
                        <a:rPr lang="ja-JP" altLang="en-US" sz="1200" dirty="0"/>
                        <a:t>・</a:t>
                      </a:r>
                      <a:r>
                        <a:rPr lang="en-US" altLang="ja-JP" sz="1200" dirty="0"/>
                        <a:t>python</a:t>
                      </a:r>
                      <a:r>
                        <a:rPr lang="ja-JP" altLang="en-US" sz="1200" dirty="0"/>
                        <a:t>プログラムからほぼすべての機能を使うことができる</a:t>
                      </a:r>
                      <a:endParaRPr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8600">
                <a:tc vMerge="1">
                  <a:txBody>
                    <a:bodyPr/>
                    <a:lstStyle/>
                    <a:p>
                      <a:endParaRPr kumimoji="1" lang="ja-JP" altLang="en-US"/>
                    </a:p>
                  </a:txBody>
                  <a:tcPr/>
                </a:tc>
                <a:tc>
                  <a:txBody>
                    <a:bodyPr/>
                    <a:lstStyle/>
                    <a:p>
                      <a:r>
                        <a:rPr lang="ja-JP" altLang="en-US" sz="1200" dirty="0"/>
                        <a:t>汎用な処理は出来合いのものを流用する。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・フィルタ／幾何変換などの基本的な画像処理機能を内蔵しており、プログラム内で使用できる。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OpenCV</a:t>
                      </a:r>
                      <a:r>
                        <a:rPr kumimoji="1" lang="ja-JP" altLang="en-US" sz="1200" dirty="0"/>
                        <a:t>ライブラリ（</a:t>
                      </a:r>
                      <a:r>
                        <a:rPr kumimoji="1" lang="en-US" altLang="ja-JP" sz="1200" dirty="0"/>
                        <a:t>Ver4.4</a:t>
                      </a:r>
                      <a:r>
                        <a:rPr kumimoji="1" lang="ja-JP" altLang="en-US" sz="1200" dirty="0"/>
                        <a:t>）を内臓しており、プログラム内で使用できる。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16422">
                <a:tc>
                  <a:txBody>
                    <a:bodyPr/>
                    <a:lstStyle/>
                    <a:p>
                      <a:r>
                        <a:rPr kumimoji="1" lang="ja-JP" altLang="en-US" sz="1200" dirty="0"/>
                        <a:t>効果検証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kumimoji="1" lang="ja-JP" altLang="en-US" sz="1200" dirty="0"/>
                        <a:t>　作成したアルゴリズムを、多くの画像で</a:t>
                      </a:r>
                      <a:r>
                        <a:rPr kumimoji="1" lang="en-US" altLang="ja-JP" sz="1200" dirty="0"/>
                        <a:t>N</a:t>
                      </a:r>
                      <a:r>
                        <a:rPr kumimoji="1" lang="ja-JP" altLang="en-US" sz="1200" dirty="0"/>
                        <a:t>増し定量評価する。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・開発したアルゴリズムを、複数の画像ファイルで一斉実行できる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テキスト ボックス 9"/>
          <p:cNvSpPr txBox="1"/>
          <p:nvPr/>
        </p:nvSpPr>
        <p:spPr>
          <a:xfrm>
            <a:off x="1331640" y="548679"/>
            <a:ext cx="6264696" cy="461665"/>
          </a:xfrm>
          <a:prstGeom prst="rect">
            <a:avLst/>
          </a:prstGeom>
          <a:solidFill>
            <a:schemeClr val="accent1">
              <a:lumMod val="40000"/>
              <a:lumOff val="60000"/>
            </a:schemeClr>
          </a:solidFill>
          <a:ln>
            <a:noFill/>
          </a:ln>
        </p:spPr>
        <p:txBody>
          <a:bodyPr wrap="square" rtlCol="0">
            <a:spAutoFit/>
          </a:bodyPr>
          <a:lstStyle/>
          <a:p>
            <a:r>
              <a:rPr kumimoji="1" lang="ja-JP" altLang="en-US" sz="1200" dirty="0"/>
              <a:t>画像処理アルゴリズム開発の工程「現象解析」「</a:t>
            </a:r>
            <a:r>
              <a:rPr lang="ja-JP" altLang="en-US" sz="1200" dirty="0"/>
              <a:t>実装・改善</a:t>
            </a:r>
            <a:r>
              <a:rPr kumimoji="1" lang="ja-JP" altLang="en-US" sz="1200" dirty="0"/>
              <a:t>」「効果検証」において、</a:t>
            </a:r>
            <a:endParaRPr kumimoji="1" lang="en-US" altLang="ja-JP" sz="1200" dirty="0"/>
          </a:p>
          <a:p>
            <a:r>
              <a:rPr kumimoji="1" lang="ja-JP" altLang="en-US" sz="1200" dirty="0"/>
              <a:t>効率化のために</a:t>
            </a:r>
            <a:r>
              <a:rPr lang="en-US" altLang="ja-JP" sz="1200" dirty="0"/>
              <a:t>PIMPOM</a:t>
            </a:r>
            <a:r>
              <a:rPr lang="ja-JP" altLang="en-US" sz="1200" dirty="0"/>
              <a:t>を使ってできるこ</a:t>
            </a:r>
            <a:r>
              <a:rPr kumimoji="1" lang="ja-JP" altLang="en-US" sz="1200" dirty="0"/>
              <a:t>と</a:t>
            </a:r>
            <a:r>
              <a:rPr lang="ja-JP" altLang="en-US" sz="1200" dirty="0"/>
              <a:t>と、具体的な</a:t>
            </a:r>
            <a:r>
              <a:rPr kumimoji="1" lang="ja-JP" altLang="en-US" sz="1200" dirty="0"/>
              <a:t>機能例を示す</a:t>
            </a:r>
          </a:p>
        </p:txBody>
      </p:sp>
    </p:spTree>
    <p:extLst>
      <p:ext uri="{BB962C8B-B14F-4D97-AF65-F5344CB8AC3E}">
        <p14:creationId xmlns:p14="http://schemas.microsoft.com/office/powerpoint/2010/main" val="3314060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475656" y="764704"/>
            <a:ext cx="6048672" cy="3539430"/>
          </a:xfrm>
          <a:prstGeom prst="rect">
            <a:avLst/>
          </a:prstGeom>
          <a:noFill/>
        </p:spPr>
        <p:txBody>
          <a:bodyPr wrap="square" rtlCol="0">
            <a:spAutoFit/>
          </a:bodyPr>
          <a:lstStyle/>
          <a:p>
            <a:r>
              <a:rPr kumimoji="1" lang="ja-JP" altLang="en-US" dirty="0"/>
              <a:t>■クラス構造</a:t>
            </a:r>
            <a:endParaRPr lang="en-US" altLang="ja-JP" dirty="0"/>
          </a:p>
          <a:p>
            <a:r>
              <a:rPr lang="ja-JP" altLang="en-US" dirty="0"/>
              <a:t>■データ構造</a:t>
            </a:r>
            <a:endParaRPr lang="en-US" altLang="ja-JP" dirty="0"/>
          </a:p>
          <a:p>
            <a:r>
              <a:rPr lang="ja-JP" altLang="en-US" sz="1200" dirty="0"/>
              <a:t>　　・画像メモリ</a:t>
            </a:r>
            <a:endParaRPr lang="en-US" altLang="ja-JP" sz="1200" dirty="0"/>
          </a:p>
          <a:p>
            <a:r>
              <a:rPr lang="ja-JP" altLang="en-US" sz="1200" dirty="0"/>
              <a:t>　　・作業領域</a:t>
            </a:r>
            <a:endParaRPr lang="en-US" altLang="ja-JP" sz="1200" dirty="0"/>
          </a:p>
          <a:p>
            <a:r>
              <a:rPr lang="ja-JP" altLang="en-US" sz="1200" dirty="0"/>
              <a:t>　　・マスク</a:t>
            </a:r>
            <a:endParaRPr lang="en-US" altLang="ja-JP" sz="1200" dirty="0"/>
          </a:p>
          <a:p>
            <a:r>
              <a:rPr lang="ja-JP" altLang="en-US" dirty="0"/>
              <a:t>■データの流れ</a:t>
            </a:r>
            <a:endParaRPr lang="en-US" altLang="ja-JP" dirty="0"/>
          </a:p>
          <a:p>
            <a:r>
              <a:rPr lang="ja-JP" altLang="en-US" sz="1200" dirty="0"/>
              <a:t>　　・画像表示</a:t>
            </a:r>
            <a:endParaRPr lang="en-US" altLang="ja-JP" sz="1200" dirty="0"/>
          </a:p>
          <a:p>
            <a:r>
              <a:rPr kumimoji="1" lang="ja-JP" altLang="en-US" dirty="0"/>
              <a:t>■</a:t>
            </a:r>
            <a:r>
              <a:rPr lang="ja-JP" altLang="en-US" dirty="0"/>
              <a:t>ソリューション構造</a:t>
            </a:r>
            <a:endParaRPr kumimoji="1" lang="en-US" altLang="ja-JP" dirty="0"/>
          </a:p>
          <a:p>
            <a:r>
              <a:rPr lang="ja-JP" altLang="en-US" sz="1200" dirty="0"/>
              <a:t>　　・フォルダ構成</a:t>
            </a:r>
            <a:endParaRPr lang="en-US" altLang="ja-JP" sz="1200" dirty="0"/>
          </a:p>
          <a:p>
            <a:r>
              <a:rPr kumimoji="1" lang="ja-JP" altLang="en-US" sz="1200" dirty="0"/>
              <a:t>　　・ソースファイル一覧</a:t>
            </a:r>
            <a:endParaRPr kumimoji="1" lang="en-US" altLang="ja-JP" sz="1200" dirty="0"/>
          </a:p>
          <a:p>
            <a:r>
              <a:rPr lang="ja-JP" altLang="en-US" sz="1200" dirty="0"/>
              <a:t>　　・ヘッダファイル一覧</a:t>
            </a:r>
            <a:endParaRPr kumimoji="1" lang="en-US" altLang="ja-JP" sz="1200" dirty="0"/>
          </a:p>
          <a:p>
            <a:r>
              <a:rPr lang="ja-JP" altLang="en-US" dirty="0"/>
              <a:t>■設定ファイル構造</a:t>
            </a:r>
            <a:endParaRPr lang="en-US" altLang="ja-JP" dirty="0"/>
          </a:p>
          <a:p>
            <a:r>
              <a:rPr lang="ja-JP" altLang="en-US" sz="1200" dirty="0"/>
              <a:t>　　・</a:t>
            </a:r>
            <a:r>
              <a:rPr lang="en-US" altLang="ja-JP" sz="1200" dirty="0"/>
              <a:t>pimpom.ini</a:t>
            </a:r>
          </a:p>
          <a:p>
            <a:r>
              <a:rPr lang="ja-JP" altLang="en-US" sz="1200" dirty="0"/>
              <a:t>　　・</a:t>
            </a:r>
            <a:r>
              <a:rPr lang="en-US" altLang="ja-JP" sz="1200" dirty="0"/>
              <a:t>custom_func.ini</a:t>
            </a:r>
          </a:p>
          <a:p>
            <a:r>
              <a:rPr lang="ja-JP" altLang="en-US" dirty="0"/>
              <a:t>■画像ファイル構造</a:t>
            </a:r>
            <a:endParaRPr kumimoji="1" lang="ja-JP" altLang="en-US" dirty="0"/>
          </a:p>
        </p:txBody>
      </p:sp>
      <p:sp>
        <p:nvSpPr>
          <p:cNvPr id="5" name="テキスト ボックス 4"/>
          <p:cNvSpPr txBox="1"/>
          <p:nvPr/>
        </p:nvSpPr>
        <p:spPr>
          <a:xfrm>
            <a:off x="4010578" y="15007"/>
            <a:ext cx="1415772" cy="461665"/>
          </a:xfrm>
          <a:prstGeom prst="rect">
            <a:avLst/>
          </a:prstGeom>
          <a:noFill/>
        </p:spPr>
        <p:txBody>
          <a:bodyPr wrap="none" rtlCol="0">
            <a:spAutoFit/>
          </a:bodyPr>
          <a:lstStyle/>
          <a:p>
            <a:r>
              <a:rPr kumimoji="1" lang="ja-JP" altLang="en-US" sz="2400" dirty="0"/>
              <a:t>構造仕様</a:t>
            </a:r>
          </a:p>
        </p:txBody>
      </p:sp>
    </p:spTree>
    <p:extLst>
      <p:ext uri="{BB962C8B-B14F-4D97-AF65-F5344CB8AC3E}">
        <p14:creationId xmlns:p14="http://schemas.microsoft.com/office/powerpoint/2010/main" val="1689758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81169" y="677704"/>
            <a:ext cx="7311918" cy="2607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正方形/長方形 180"/>
          <p:cNvSpPr/>
          <p:nvPr/>
        </p:nvSpPr>
        <p:spPr>
          <a:xfrm>
            <a:off x="1475656" y="446475"/>
            <a:ext cx="7632848" cy="629489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81169" y="689858"/>
            <a:ext cx="4493380" cy="276999"/>
          </a:xfrm>
          <a:prstGeom prst="rect">
            <a:avLst/>
          </a:prstGeom>
          <a:noFill/>
        </p:spPr>
        <p:txBody>
          <a:bodyPr wrap="square" rtlCol="0">
            <a:spAutoFit/>
          </a:bodyPr>
          <a:lstStyle/>
          <a:p>
            <a:r>
              <a:rPr lang="en-US" altLang="ja-JP" sz="1200" b="1" dirty="0" err="1"/>
              <a:t>CPimpomAPI</a:t>
            </a:r>
            <a:r>
              <a:rPr lang="en-US" altLang="ja-JP" sz="1200" b="1" dirty="0"/>
              <a:t>   </a:t>
            </a:r>
            <a:r>
              <a:rPr lang="ja-JP" altLang="en-US" sz="1000" dirty="0"/>
              <a:t>全機能を扱うクラス</a:t>
            </a:r>
            <a:endParaRPr kumimoji="1" lang="ja-JP" altLang="en-US" sz="1000" dirty="0"/>
          </a:p>
        </p:txBody>
      </p:sp>
      <p:sp>
        <p:nvSpPr>
          <p:cNvPr id="35" name="テキスト ボックス 34"/>
          <p:cNvSpPr txBox="1"/>
          <p:nvPr/>
        </p:nvSpPr>
        <p:spPr>
          <a:xfrm>
            <a:off x="1628700" y="976659"/>
            <a:ext cx="2295228" cy="1508105"/>
          </a:xfrm>
          <a:prstGeom prst="rect">
            <a:avLst/>
          </a:prstGeom>
          <a:noFill/>
        </p:spPr>
        <p:txBody>
          <a:bodyPr wrap="square" rtlCol="0">
            <a:spAutoFit/>
          </a:bodyPr>
          <a:lstStyle/>
          <a:p>
            <a:r>
              <a:rPr lang="ja-JP" altLang="en-US" sz="900" i="1" u="sng" dirty="0"/>
              <a:t>メンバ変数</a:t>
            </a:r>
            <a:r>
              <a:rPr lang="ja-JP" altLang="en-US" sz="900" dirty="0"/>
              <a:t>・</a:t>
            </a:r>
            <a:endParaRPr lang="en-US" altLang="ja-JP" sz="900" dirty="0"/>
          </a:p>
          <a:p>
            <a:r>
              <a:rPr lang="ja-JP" altLang="en-US" sz="900" dirty="0"/>
              <a:t>・画像メモリ（</a:t>
            </a:r>
            <a:r>
              <a:rPr lang="en-US" altLang="ja-JP" sz="1000" b="1" dirty="0" err="1"/>
              <a:t>CDataUnit</a:t>
            </a:r>
            <a:r>
              <a:rPr lang="ja-JP" altLang="en-US" sz="900" dirty="0"/>
              <a:t>）　</a:t>
            </a:r>
            <a:r>
              <a:rPr lang="en-US" altLang="ja-JP" sz="900" dirty="0"/>
              <a:t>×30</a:t>
            </a:r>
          </a:p>
          <a:p>
            <a:r>
              <a:rPr lang="ja-JP" altLang="en-US" sz="900" dirty="0"/>
              <a:t>・選択中の画像メモリ番号</a:t>
            </a:r>
            <a:endParaRPr lang="en-US" altLang="ja-JP" sz="900" dirty="0"/>
          </a:p>
          <a:p>
            <a:r>
              <a:rPr lang="ja-JP" altLang="en-US" sz="900" dirty="0"/>
              <a:t>・バックアップメモリ（</a:t>
            </a:r>
            <a:r>
              <a:rPr lang="en-US" altLang="ja-JP" sz="1000" b="1" dirty="0" err="1"/>
              <a:t>CDataUnit</a:t>
            </a:r>
            <a:r>
              <a:rPr lang="ja-JP" altLang="en-US" sz="900" dirty="0"/>
              <a:t>）</a:t>
            </a:r>
            <a:endParaRPr lang="en-US" altLang="ja-JP" sz="900" dirty="0"/>
          </a:p>
          <a:p>
            <a:r>
              <a:rPr lang="ja-JP" altLang="en-US" sz="900" dirty="0"/>
              <a:t>・</a:t>
            </a:r>
            <a:r>
              <a:rPr lang="en-US" altLang="ja-JP" sz="900" dirty="0"/>
              <a:t>Windows</a:t>
            </a:r>
            <a:r>
              <a:rPr lang="ja-JP" altLang="en-US" sz="900" dirty="0"/>
              <a:t>ソケット</a:t>
            </a:r>
            <a:endParaRPr lang="en-US" altLang="ja-JP" sz="900" dirty="0"/>
          </a:p>
          <a:p>
            <a:r>
              <a:rPr kumimoji="1" lang="ja-JP" altLang="en-US" sz="900" dirty="0"/>
              <a:t>・ビデオキャプチャ時の入力画像メモリ番号</a:t>
            </a:r>
            <a:endParaRPr kumimoji="1" lang="en-US" altLang="ja-JP" sz="900" dirty="0"/>
          </a:p>
          <a:p>
            <a:r>
              <a:rPr lang="ja-JP" altLang="en-US" sz="900" dirty="0"/>
              <a:t>・各ウィンドウへのポインタ参照</a:t>
            </a:r>
          </a:p>
          <a:p>
            <a:r>
              <a:rPr lang="ja-JP" altLang="en-US" sz="900" dirty="0"/>
              <a:t>・テキスト描画のためのフォント</a:t>
            </a:r>
            <a:endParaRPr lang="en-US" altLang="ja-JP" sz="900" dirty="0"/>
          </a:p>
          <a:p>
            <a:r>
              <a:rPr lang="ja-JP" altLang="en-US" sz="900" dirty="0"/>
              <a:t>・ＲＧＢグレー変換のゲイン</a:t>
            </a:r>
            <a:endParaRPr lang="en-US" altLang="ja-JP" sz="900" dirty="0"/>
          </a:p>
          <a:p>
            <a:r>
              <a:rPr lang="ja-JP" altLang="en-US" sz="900" dirty="0"/>
              <a:t>など</a:t>
            </a:r>
            <a:endParaRPr lang="en-US" altLang="ja-JP" sz="900" dirty="0"/>
          </a:p>
        </p:txBody>
      </p:sp>
      <p:sp>
        <p:nvSpPr>
          <p:cNvPr id="36" name="正方形/長方形 35"/>
          <p:cNvSpPr/>
          <p:nvPr/>
        </p:nvSpPr>
        <p:spPr>
          <a:xfrm>
            <a:off x="1681170" y="953405"/>
            <a:ext cx="2190917"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正方形/長方形 37"/>
          <p:cNvSpPr/>
          <p:nvPr/>
        </p:nvSpPr>
        <p:spPr>
          <a:xfrm>
            <a:off x="3872086" y="953405"/>
            <a:ext cx="5121001"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テキスト ボックス 38"/>
          <p:cNvSpPr txBox="1"/>
          <p:nvPr/>
        </p:nvSpPr>
        <p:spPr>
          <a:xfrm>
            <a:off x="3872084" y="972173"/>
            <a:ext cx="3155313" cy="2169825"/>
          </a:xfrm>
          <a:prstGeom prst="rect">
            <a:avLst/>
          </a:prstGeom>
          <a:noFill/>
        </p:spPr>
        <p:txBody>
          <a:bodyPr wrap="square" lIns="36000" rIns="36000" rtlCol="0">
            <a:spAutoFit/>
          </a:bodyPr>
          <a:lstStyle/>
          <a:p>
            <a:r>
              <a:rPr lang="ja-JP" altLang="en-US" sz="900" i="1" u="sng" dirty="0"/>
              <a:t>メンバ関数</a:t>
            </a:r>
            <a:endParaRPr lang="en-US" altLang="ja-JP" sz="900" i="1" u="sng" dirty="0"/>
          </a:p>
          <a:p>
            <a:r>
              <a:rPr lang="ja-JP" altLang="en-US" sz="900" dirty="0"/>
              <a:t>・起動時の</a:t>
            </a:r>
            <a:r>
              <a:rPr lang="en-US" altLang="ja-JP" sz="900" dirty="0"/>
              <a:t>”pimpom.ini”</a:t>
            </a:r>
            <a:r>
              <a:rPr lang="ja-JP" altLang="en-US" sz="900" dirty="0"/>
              <a:t>の読みだし</a:t>
            </a:r>
            <a:endParaRPr lang="en-US" altLang="ja-JP" sz="900" dirty="0"/>
          </a:p>
          <a:p>
            <a:r>
              <a:rPr lang="ja-JP" altLang="en-US" sz="900" dirty="0"/>
              <a:t>・各種フォーマットでの画像ファイルのセーブ／ロード</a:t>
            </a:r>
            <a:endParaRPr lang="en-US" altLang="ja-JP" sz="900" dirty="0"/>
          </a:p>
          <a:p>
            <a:r>
              <a:rPr lang="ja-JP" altLang="en-US" sz="900" dirty="0"/>
              <a:t>・ファイルダイアログの表示</a:t>
            </a:r>
            <a:endParaRPr lang="en-US" altLang="ja-JP" sz="900" dirty="0"/>
          </a:p>
          <a:p>
            <a:r>
              <a:rPr lang="ja-JP" altLang="en-US" sz="900" dirty="0"/>
              <a:t>・各種フォーマットでの画像メモリの新規確保／アクセス／削除</a:t>
            </a:r>
            <a:endParaRPr lang="en-US" altLang="ja-JP" sz="900" dirty="0"/>
          </a:p>
          <a:p>
            <a:r>
              <a:rPr lang="ja-JP" altLang="en-US" sz="900" dirty="0"/>
              <a:t>・画像メモリのコピー</a:t>
            </a:r>
            <a:endParaRPr lang="en-US" altLang="ja-JP" sz="900" dirty="0"/>
          </a:p>
          <a:p>
            <a:r>
              <a:rPr lang="ja-JP" altLang="en-US" sz="900" dirty="0"/>
              <a:t>・画像メモリのフォーマット変換</a:t>
            </a:r>
            <a:endParaRPr lang="en-US" altLang="ja-JP" sz="900" dirty="0"/>
          </a:p>
          <a:p>
            <a:r>
              <a:rPr lang="ja-JP" altLang="en-US" sz="900" dirty="0"/>
              <a:t>・画像サイズ変換</a:t>
            </a:r>
            <a:endParaRPr lang="en-US" altLang="ja-JP" sz="900" dirty="0"/>
          </a:p>
          <a:p>
            <a:r>
              <a:rPr lang="ja-JP" altLang="en-US" sz="900" dirty="0"/>
              <a:t>・画像幾何変換（射影・同次）</a:t>
            </a:r>
            <a:endParaRPr lang="en-US" altLang="ja-JP" sz="900" dirty="0"/>
          </a:p>
          <a:p>
            <a:r>
              <a:rPr lang="ja-JP" altLang="en-US" sz="900" dirty="0"/>
              <a:t>・特定画素データの取得／設定</a:t>
            </a:r>
            <a:endParaRPr lang="en-US" altLang="ja-JP" sz="900" dirty="0"/>
          </a:p>
          <a:p>
            <a:r>
              <a:rPr lang="ja-JP" altLang="en-US" sz="900" dirty="0"/>
              <a:t>・各種フィルタ（平滑化／メディアン／膨張／収縮／エッジ）</a:t>
            </a:r>
            <a:endParaRPr lang="en-US" altLang="ja-JP" sz="900" dirty="0"/>
          </a:p>
          <a:p>
            <a:r>
              <a:rPr lang="ja-JP" altLang="en-US" sz="900" dirty="0"/>
              <a:t>・</a:t>
            </a:r>
            <a:r>
              <a:rPr lang="en-US" altLang="ja-JP" sz="900" dirty="0"/>
              <a:t>2</a:t>
            </a:r>
            <a:r>
              <a:rPr lang="ja-JP" altLang="en-US" sz="900" dirty="0"/>
              <a:t>値化／ラベリング</a:t>
            </a:r>
            <a:endParaRPr lang="en-US" altLang="ja-JP" sz="900" dirty="0"/>
          </a:p>
          <a:p>
            <a:r>
              <a:rPr lang="ja-JP" altLang="en-US" sz="900" dirty="0"/>
              <a:t>・画像メモリ上へ描画（点／線／矩形／円／文字／塗りつぶし）</a:t>
            </a:r>
            <a:endParaRPr lang="en-US" altLang="ja-JP" sz="900" dirty="0"/>
          </a:p>
          <a:p>
            <a:r>
              <a:rPr lang="ja-JP" altLang="en-US" sz="900" dirty="0"/>
              <a:t>・作業領域の操作</a:t>
            </a:r>
            <a:endParaRPr lang="en-US" altLang="ja-JP" sz="900" dirty="0"/>
          </a:p>
          <a:p>
            <a:r>
              <a:rPr lang="ja-JP" altLang="en-US" sz="900" dirty="0"/>
              <a:t>・マークの操作</a:t>
            </a:r>
            <a:endParaRPr lang="en-US" altLang="ja-JP" sz="900" dirty="0"/>
          </a:p>
        </p:txBody>
      </p:sp>
      <p:sp>
        <p:nvSpPr>
          <p:cNvPr id="40" name="テキスト ボックス 39"/>
          <p:cNvSpPr txBox="1"/>
          <p:nvPr/>
        </p:nvSpPr>
        <p:spPr>
          <a:xfrm>
            <a:off x="6874358" y="1051398"/>
            <a:ext cx="2234146" cy="1892826"/>
          </a:xfrm>
          <a:prstGeom prst="rect">
            <a:avLst/>
          </a:prstGeom>
          <a:noFill/>
        </p:spPr>
        <p:txBody>
          <a:bodyPr wrap="square" rtlCol="0">
            <a:spAutoFit/>
          </a:bodyPr>
          <a:lstStyle/>
          <a:p>
            <a:r>
              <a:rPr lang="ja-JP" altLang="en-US" sz="900" dirty="0"/>
              <a:t>・画像メモリのメイン画面への描画</a:t>
            </a:r>
            <a:endParaRPr lang="en-US" altLang="ja-JP" sz="900" dirty="0"/>
          </a:p>
          <a:p>
            <a:r>
              <a:rPr lang="ja-JP" altLang="en-US" sz="900" dirty="0"/>
              <a:t>・表示時の明度レンジ変換</a:t>
            </a:r>
            <a:endParaRPr lang="en-US" altLang="ja-JP" sz="900" dirty="0"/>
          </a:p>
          <a:p>
            <a:r>
              <a:rPr lang="ja-JP" altLang="en-US" sz="900" dirty="0"/>
              <a:t>・メイン画面ＧＵＩ上へ図形描画</a:t>
            </a:r>
            <a:endParaRPr lang="en-US" altLang="ja-JP" sz="900" dirty="0"/>
          </a:p>
          <a:p>
            <a:r>
              <a:rPr lang="ja-JP" altLang="en-US" sz="900" dirty="0"/>
              <a:t>　　（線／矩形／十字／円／文字）</a:t>
            </a:r>
            <a:endParaRPr lang="en-US" altLang="ja-JP" sz="900" dirty="0"/>
          </a:p>
          <a:p>
            <a:r>
              <a:rPr lang="ja-JP" altLang="en-US" sz="900" dirty="0"/>
              <a:t>・ダイアログリソースを使ったデータ入出力</a:t>
            </a:r>
            <a:endParaRPr lang="en-US" altLang="ja-JP" sz="900" dirty="0"/>
          </a:p>
          <a:p>
            <a:r>
              <a:rPr lang="ja-JP" altLang="en-US" sz="900" dirty="0"/>
              <a:t>・メイン画面へメッセージテキスト出力</a:t>
            </a:r>
            <a:endParaRPr lang="en-US" altLang="ja-JP" sz="900" dirty="0"/>
          </a:p>
          <a:p>
            <a:r>
              <a:rPr lang="ja-JP" altLang="en-US" sz="900" dirty="0"/>
              <a:t>・メイン画面の各種状態の設定／取得</a:t>
            </a:r>
            <a:endParaRPr lang="en-US" altLang="ja-JP" sz="900" dirty="0"/>
          </a:p>
          <a:p>
            <a:r>
              <a:rPr lang="ja-JP" altLang="en-US" sz="900" dirty="0"/>
              <a:t>・チャート表示</a:t>
            </a:r>
            <a:endParaRPr lang="en-US" altLang="ja-JP" sz="900" dirty="0"/>
          </a:p>
          <a:p>
            <a:r>
              <a:rPr lang="ja-JP" altLang="en-US" sz="900" dirty="0"/>
              <a:t>・ビデオキャプチャ</a:t>
            </a:r>
            <a:endParaRPr lang="en-US" altLang="ja-JP" sz="900" dirty="0"/>
          </a:p>
          <a:p>
            <a:r>
              <a:rPr lang="ja-JP" altLang="en-US" sz="900" dirty="0"/>
              <a:t>・ソケット通信</a:t>
            </a:r>
            <a:endParaRPr lang="en-US" altLang="ja-JP" sz="900" dirty="0"/>
          </a:p>
          <a:p>
            <a:r>
              <a:rPr lang="ja-JP" altLang="en-US" sz="900" dirty="0"/>
              <a:t>・簡単な数値計算</a:t>
            </a:r>
            <a:endParaRPr lang="en-US" altLang="ja-JP" sz="900" dirty="0"/>
          </a:p>
          <a:p>
            <a:pPr>
              <a:defRPr/>
            </a:pPr>
            <a:r>
              <a:rPr lang="ja-JP" altLang="en-US" sz="900" dirty="0"/>
              <a:t>・</a:t>
            </a:r>
            <a:r>
              <a:rPr lang="en-US" altLang="ja-JP" sz="900" dirty="0" err="1"/>
              <a:t>OpenCV</a:t>
            </a:r>
            <a:r>
              <a:rPr lang="ja-JP" altLang="en-US" sz="900" dirty="0"/>
              <a:t>と</a:t>
            </a:r>
            <a:r>
              <a:rPr lang="en-US" altLang="ja-JP" sz="900" dirty="0"/>
              <a:t>PIMPOM</a:t>
            </a:r>
            <a:r>
              <a:rPr lang="ja-JP" altLang="en-US" sz="900" dirty="0"/>
              <a:t>間の画像データ変換</a:t>
            </a:r>
            <a:endParaRPr lang="en-US" altLang="ja-JP" sz="900" dirty="0"/>
          </a:p>
          <a:p>
            <a:pPr>
              <a:defRPr/>
            </a:pPr>
            <a:r>
              <a:rPr lang="ja-JP" altLang="en-US" sz="900" dirty="0"/>
              <a:t>など</a:t>
            </a:r>
          </a:p>
        </p:txBody>
      </p:sp>
      <p:sp>
        <p:nvSpPr>
          <p:cNvPr id="115" name="正方形/長方形 114"/>
          <p:cNvSpPr/>
          <p:nvPr/>
        </p:nvSpPr>
        <p:spPr>
          <a:xfrm>
            <a:off x="107505" y="3877307"/>
            <a:ext cx="1111798" cy="8831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 name="正方形/長方形 6"/>
          <p:cNvSpPr/>
          <p:nvPr/>
        </p:nvSpPr>
        <p:spPr>
          <a:xfrm>
            <a:off x="1681169" y="3546076"/>
            <a:ext cx="1376578" cy="153016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 name="テキスト ボックス 7"/>
          <p:cNvSpPr txBox="1"/>
          <p:nvPr/>
        </p:nvSpPr>
        <p:spPr>
          <a:xfrm>
            <a:off x="1742729" y="3501008"/>
            <a:ext cx="947375" cy="415498"/>
          </a:xfrm>
          <a:prstGeom prst="rect">
            <a:avLst/>
          </a:prstGeom>
          <a:noFill/>
        </p:spPr>
        <p:txBody>
          <a:bodyPr wrap="none" lIns="0" rIns="0" rtlCol="0">
            <a:spAutoFit/>
          </a:bodyPr>
          <a:lstStyle/>
          <a:p>
            <a:r>
              <a:rPr lang="en-US" altLang="ja-JP" sz="1200" b="1" dirty="0" err="1"/>
              <a:t>CPIMPOMDlg</a:t>
            </a:r>
            <a:r>
              <a:rPr lang="ja-JP" altLang="en-US" sz="900" dirty="0"/>
              <a:t>　</a:t>
            </a:r>
            <a:endParaRPr lang="en-US" altLang="ja-JP" sz="900" dirty="0"/>
          </a:p>
          <a:p>
            <a:r>
              <a:rPr kumimoji="1" lang="ja-JP" altLang="en-US" sz="900" dirty="0"/>
              <a:t>メインウィンドウ</a:t>
            </a:r>
          </a:p>
        </p:txBody>
      </p:sp>
      <p:sp>
        <p:nvSpPr>
          <p:cNvPr id="42" name="正方形/長方形 41"/>
          <p:cNvSpPr/>
          <p:nvPr/>
        </p:nvSpPr>
        <p:spPr>
          <a:xfrm>
            <a:off x="1681170" y="3980062"/>
            <a:ext cx="1376577" cy="109683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5" name="テキスト ボックス 44"/>
          <p:cNvSpPr txBox="1"/>
          <p:nvPr/>
        </p:nvSpPr>
        <p:spPr>
          <a:xfrm>
            <a:off x="1682956" y="4002449"/>
            <a:ext cx="1492551" cy="1077218"/>
          </a:xfrm>
          <a:prstGeom prst="rect">
            <a:avLst/>
          </a:prstGeom>
          <a:noFill/>
        </p:spPr>
        <p:txBody>
          <a:bodyPr wrap="square" lIns="0" rIns="0" rtlCol="0">
            <a:spAutoFit/>
          </a:bodyPr>
          <a:lstStyle/>
          <a:p>
            <a:r>
              <a:rPr lang="ja-JP" altLang="en-US" sz="900" dirty="0"/>
              <a:t>・メニュー操作</a:t>
            </a:r>
            <a:endParaRPr lang="en-US" altLang="ja-JP" sz="900" dirty="0"/>
          </a:p>
          <a:p>
            <a:r>
              <a:rPr lang="ja-JP" altLang="en-US" sz="900" dirty="0"/>
              <a:t>・画像表示（</a:t>
            </a:r>
            <a:r>
              <a:rPr lang="en-US" altLang="ja-JP" sz="1000" b="1" dirty="0" err="1"/>
              <a:t>CImageField</a:t>
            </a:r>
            <a:r>
              <a:rPr lang="ja-JP" altLang="en-US" sz="900" dirty="0"/>
              <a:t>）</a:t>
            </a:r>
            <a:endParaRPr lang="en-US" altLang="ja-JP" sz="900" dirty="0"/>
          </a:p>
          <a:p>
            <a:r>
              <a:rPr lang="ja-JP" altLang="en-US" sz="900" dirty="0"/>
              <a:t>・マーク／作業領域の編集</a:t>
            </a:r>
            <a:endParaRPr lang="en-US" altLang="ja-JP" sz="900" dirty="0"/>
          </a:p>
          <a:p>
            <a:r>
              <a:rPr lang="ja-JP" altLang="en-US" sz="900" dirty="0"/>
              <a:t>・ルーラー</a:t>
            </a:r>
            <a:endParaRPr lang="en-US" altLang="ja-JP" sz="900" dirty="0"/>
          </a:p>
          <a:p>
            <a:r>
              <a:rPr lang="ja-JP" altLang="en-US" sz="900" dirty="0"/>
              <a:t>・画素値表示</a:t>
            </a:r>
            <a:endParaRPr lang="en-US" altLang="ja-JP" sz="900" dirty="0"/>
          </a:p>
          <a:p>
            <a:r>
              <a:rPr lang="ja-JP" altLang="en-US" sz="900" dirty="0"/>
              <a:t>・メッセージテキスト表示</a:t>
            </a:r>
            <a:endParaRPr lang="en-US" altLang="ja-JP" sz="900" dirty="0"/>
          </a:p>
          <a:p>
            <a:r>
              <a:rPr lang="ja-JP" altLang="en-US" sz="900" dirty="0"/>
              <a:t>・ライブ実行</a:t>
            </a:r>
            <a:endParaRPr lang="en-US" altLang="ja-JP" sz="900" dirty="0"/>
          </a:p>
        </p:txBody>
      </p:sp>
      <p:cxnSp>
        <p:nvCxnSpPr>
          <p:cNvPr id="89" name="直線コネクタ 88"/>
          <p:cNvCxnSpPr/>
          <p:nvPr/>
        </p:nvCxnSpPr>
        <p:spPr>
          <a:xfrm>
            <a:off x="3057747" y="3573017"/>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684476" y="3573017"/>
            <a:ext cx="0" cy="92648"/>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484083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92759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701435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8165039"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3050873" y="4673261"/>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3677601" y="467326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4833958"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92071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700747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8165039"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175507" y="3669155"/>
            <a:ext cx="1017937" cy="93529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6" name="正方形/長方形 45"/>
          <p:cNvSpPr/>
          <p:nvPr/>
        </p:nvSpPr>
        <p:spPr>
          <a:xfrm>
            <a:off x="3175507" y="4034374"/>
            <a:ext cx="1017937" cy="5700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7" name="テキスト ボックス 46"/>
          <p:cNvSpPr txBox="1"/>
          <p:nvPr/>
        </p:nvSpPr>
        <p:spPr>
          <a:xfrm>
            <a:off x="3197314" y="4005064"/>
            <a:ext cx="996129" cy="661720"/>
          </a:xfrm>
          <a:prstGeom prst="rect">
            <a:avLst/>
          </a:prstGeom>
          <a:noFill/>
        </p:spPr>
        <p:txBody>
          <a:bodyPr wrap="square" lIns="0" rIns="0" rtlCol="0">
            <a:spAutoFit/>
          </a:bodyPr>
          <a:lstStyle/>
          <a:p>
            <a:r>
              <a:rPr lang="ja-JP" altLang="en-US" sz="900" dirty="0"/>
              <a:t>・画像メモリ一覧表示（</a:t>
            </a:r>
            <a:r>
              <a:rPr lang="en-US" altLang="ja-JP" sz="1000" b="1" dirty="0" err="1"/>
              <a:t>CImageField</a:t>
            </a:r>
            <a:r>
              <a:rPr lang="ja-JP" altLang="en-US" sz="900" dirty="0"/>
              <a:t>）</a:t>
            </a:r>
            <a:endParaRPr lang="en-US" altLang="ja-JP" sz="900" dirty="0"/>
          </a:p>
          <a:p>
            <a:r>
              <a:rPr lang="ja-JP" altLang="en-US" sz="900" dirty="0"/>
              <a:t>・画像メモリ選択／コピー／削除操作</a:t>
            </a:r>
            <a:endParaRPr lang="en-US" altLang="ja-JP" sz="900" dirty="0"/>
          </a:p>
        </p:txBody>
      </p:sp>
      <p:sp>
        <p:nvSpPr>
          <p:cNvPr id="52" name="正方形/長方形 51"/>
          <p:cNvSpPr/>
          <p:nvPr/>
        </p:nvSpPr>
        <p:spPr>
          <a:xfrm>
            <a:off x="431994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4" name="正方形/長方形 53"/>
          <p:cNvSpPr/>
          <p:nvPr/>
        </p:nvSpPr>
        <p:spPr>
          <a:xfrm>
            <a:off x="431994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5" name="テキスト ボックス 54"/>
          <p:cNvSpPr txBox="1"/>
          <p:nvPr/>
        </p:nvSpPr>
        <p:spPr>
          <a:xfrm>
            <a:off x="4341757" y="4079510"/>
            <a:ext cx="996129" cy="369332"/>
          </a:xfrm>
          <a:prstGeom prst="rect">
            <a:avLst/>
          </a:prstGeom>
          <a:noFill/>
        </p:spPr>
        <p:txBody>
          <a:bodyPr wrap="square" lIns="0" rIns="0" rtlCol="0">
            <a:spAutoFit/>
          </a:bodyPr>
          <a:lstStyle/>
          <a:p>
            <a:r>
              <a:rPr lang="ja-JP" altLang="en-US" sz="900" dirty="0"/>
              <a:t>・作業領域の編集操作</a:t>
            </a:r>
            <a:endParaRPr lang="en-US" altLang="ja-JP" sz="900" dirty="0"/>
          </a:p>
        </p:txBody>
      </p:sp>
      <p:sp>
        <p:nvSpPr>
          <p:cNvPr id="62" name="正方形/長方形 61"/>
          <p:cNvSpPr/>
          <p:nvPr/>
        </p:nvSpPr>
        <p:spPr>
          <a:xfrm>
            <a:off x="5446902" y="3669155"/>
            <a:ext cx="1017937" cy="93529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3" name="正方形/長方形 62"/>
          <p:cNvSpPr/>
          <p:nvPr/>
        </p:nvSpPr>
        <p:spPr>
          <a:xfrm>
            <a:off x="5446902"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4" name="テキスト ボックス 63"/>
          <p:cNvSpPr txBox="1"/>
          <p:nvPr/>
        </p:nvSpPr>
        <p:spPr>
          <a:xfrm>
            <a:off x="5448079" y="4005064"/>
            <a:ext cx="996129" cy="800219"/>
          </a:xfrm>
          <a:prstGeom prst="rect">
            <a:avLst/>
          </a:prstGeom>
          <a:noFill/>
        </p:spPr>
        <p:txBody>
          <a:bodyPr wrap="square" lIns="0" rIns="0" rtlCol="0">
            <a:spAutoFit/>
          </a:bodyPr>
          <a:lstStyle/>
          <a:p>
            <a:r>
              <a:rPr lang="ja-JP" altLang="en-US" sz="900" dirty="0"/>
              <a:t>・画像データ生成演算式の編集操作</a:t>
            </a:r>
            <a:endParaRPr lang="en-US" altLang="ja-JP" sz="900" dirty="0"/>
          </a:p>
          <a:p>
            <a:r>
              <a:rPr lang="ja-JP" altLang="en-US" sz="900" dirty="0"/>
              <a:t>・演算実行（</a:t>
            </a:r>
            <a:r>
              <a:rPr lang="en-US" altLang="ja-JP" sz="1000" b="1" dirty="0" err="1"/>
              <a:t>CCalculate</a:t>
            </a:r>
            <a:r>
              <a:rPr lang="ja-JP" altLang="en-US" sz="900" dirty="0"/>
              <a:t>）</a:t>
            </a:r>
            <a:endParaRPr lang="en-US" altLang="ja-JP" sz="900" dirty="0"/>
          </a:p>
          <a:p>
            <a:endParaRPr lang="en-US" altLang="ja-JP" sz="900" dirty="0"/>
          </a:p>
        </p:txBody>
      </p:sp>
      <p:sp>
        <p:nvSpPr>
          <p:cNvPr id="70" name="正方形/長方形 69"/>
          <p:cNvSpPr/>
          <p:nvPr/>
        </p:nvSpPr>
        <p:spPr>
          <a:xfrm>
            <a:off x="6531570" y="3672921"/>
            <a:ext cx="1017937" cy="93152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1" name="正方形/長方形 70"/>
          <p:cNvSpPr/>
          <p:nvPr/>
        </p:nvSpPr>
        <p:spPr>
          <a:xfrm>
            <a:off x="6531570" y="4034374"/>
            <a:ext cx="1017937" cy="5700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2" name="テキスト ボックス 71"/>
          <p:cNvSpPr txBox="1"/>
          <p:nvPr/>
        </p:nvSpPr>
        <p:spPr>
          <a:xfrm>
            <a:off x="6533355" y="4073297"/>
            <a:ext cx="996129" cy="507831"/>
          </a:xfrm>
          <a:prstGeom prst="rect">
            <a:avLst/>
          </a:prstGeom>
          <a:noFill/>
        </p:spPr>
        <p:txBody>
          <a:bodyPr wrap="square" lIns="0" rIns="0" rtlCol="0">
            <a:spAutoFit/>
          </a:bodyPr>
          <a:lstStyle/>
          <a:p>
            <a:r>
              <a:rPr lang="ja-JP" altLang="en-US" sz="900" dirty="0"/>
              <a:t>・バッチ実行ファイルの編集操作</a:t>
            </a:r>
            <a:endParaRPr lang="en-US" altLang="ja-JP" sz="900" dirty="0"/>
          </a:p>
          <a:p>
            <a:r>
              <a:rPr lang="ja-JP" altLang="en-US" sz="900" dirty="0"/>
              <a:t>・バッチ実行</a:t>
            </a:r>
            <a:endParaRPr lang="en-US" altLang="ja-JP" sz="900" dirty="0"/>
          </a:p>
        </p:txBody>
      </p:sp>
      <p:sp>
        <p:nvSpPr>
          <p:cNvPr id="77" name="正方形/長方形 76"/>
          <p:cNvSpPr/>
          <p:nvPr/>
        </p:nvSpPr>
        <p:spPr>
          <a:xfrm>
            <a:off x="765851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8" name="正方形/長方形 77"/>
          <p:cNvSpPr/>
          <p:nvPr/>
        </p:nvSpPr>
        <p:spPr>
          <a:xfrm>
            <a:off x="765851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9" name="テキスト ボックス 78"/>
          <p:cNvSpPr txBox="1"/>
          <p:nvPr/>
        </p:nvSpPr>
        <p:spPr>
          <a:xfrm>
            <a:off x="7660307" y="4079510"/>
            <a:ext cx="996129" cy="369332"/>
          </a:xfrm>
          <a:prstGeom prst="rect">
            <a:avLst/>
          </a:prstGeom>
          <a:noFill/>
        </p:spPr>
        <p:txBody>
          <a:bodyPr wrap="square" lIns="0" rIns="0" rtlCol="0">
            <a:spAutoFit/>
          </a:bodyPr>
          <a:lstStyle/>
          <a:p>
            <a:r>
              <a:rPr lang="ja-JP" altLang="en-US" sz="900" dirty="0"/>
              <a:t>・</a:t>
            </a:r>
            <a:r>
              <a:rPr lang="en-US" altLang="ja-JP" sz="900" dirty="0"/>
              <a:t>2</a:t>
            </a:r>
            <a:r>
              <a:rPr lang="ja-JP" altLang="en-US" sz="900" dirty="0"/>
              <a:t>値化／ラベリングの設定操作</a:t>
            </a:r>
            <a:endParaRPr lang="en-US" altLang="ja-JP" sz="900" dirty="0"/>
          </a:p>
        </p:txBody>
      </p:sp>
      <p:sp>
        <p:nvSpPr>
          <p:cNvPr id="48" name="正方形/長方形 47"/>
          <p:cNvSpPr/>
          <p:nvPr/>
        </p:nvSpPr>
        <p:spPr>
          <a:xfrm>
            <a:off x="3175507"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0" name="正方形/長方形 49"/>
          <p:cNvSpPr/>
          <p:nvPr/>
        </p:nvSpPr>
        <p:spPr>
          <a:xfrm>
            <a:off x="3175507"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1" name="テキスト ボックス 50"/>
          <p:cNvSpPr txBox="1"/>
          <p:nvPr/>
        </p:nvSpPr>
        <p:spPr>
          <a:xfrm>
            <a:off x="3197314" y="5128862"/>
            <a:ext cx="996129" cy="507831"/>
          </a:xfrm>
          <a:prstGeom prst="rect">
            <a:avLst/>
          </a:prstGeom>
          <a:noFill/>
        </p:spPr>
        <p:txBody>
          <a:bodyPr wrap="square" lIns="0" rIns="0" rtlCol="0">
            <a:spAutoFit/>
          </a:bodyPr>
          <a:lstStyle/>
          <a:p>
            <a:r>
              <a:rPr lang="ja-JP" altLang="en-US" sz="900" dirty="0"/>
              <a:t>・ヒストグラム表示</a:t>
            </a:r>
            <a:endParaRPr lang="en-US" altLang="ja-JP" sz="900" dirty="0"/>
          </a:p>
          <a:p>
            <a:r>
              <a:rPr lang="ja-JP" altLang="en-US" sz="900" dirty="0"/>
              <a:t>・表示画像のコントラスト調整</a:t>
            </a:r>
            <a:endParaRPr lang="en-US" altLang="ja-JP" sz="900" dirty="0"/>
          </a:p>
        </p:txBody>
      </p:sp>
      <p:sp>
        <p:nvSpPr>
          <p:cNvPr id="57" name="正方形/長方形 56"/>
          <p:cNvSpPr/>
          <p:nvPr/>
        </p:nvSpPr>
        <p:spPr>
          <a:xfrm>
            <a:off x="4312990"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8" name="正方形/長方形 57"/>
          <p:cNvSpPr/>
          <p:nvPr/>
        </p:nvSpPr>
        <p:spPr>
          <a:xfrm>
            <a:off x="4312990"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9" name="テキスト ボックス 58"/>
          <p:cNvSpPr txBox="1"/>
          <p:nvPr/>
        </p:nvSpPr>
        <p:spPr>
          <a:xfrm>
            <a:off x="4334798" y="5132893"/>
            <a:ext cx="996129" cy="369332"/>
          </a:xfrm>
          <a:prstGeom prst="rect">
            <a:avLst/>
          </a:prstGeom>
          <a:noFill/>
        </p:spPr>
        <p:txBody>
          <a:bodyPr wrap="square" lIns="0" rIns="0" rtlCol="0">
            <a:spAutoFit/>
          </a:bodyPr>
          <a:lstStyle/>
          <a:p>
            <a:r>
              <a:rPr lang="ja-JP" altLang="en-US" sz="900" dirty="0"/>
              <a:t>・マークの描画</a:t>
            </a:r>
            <a:endParaRPr lang="en-US" altLang="ja-JP" sz="900" dirty="0"/>
          </a:p>
          <a:p>
            <a:r>
              <a:rPr lang="ja-JP" altLang="en-US" sz="900" dirty="0"/>
              <a:t>・マークの編集操作</a:t>
            </a:r>
            <a:endParaRPr lang="en-US" altLang="ja-JP" sz="900" dirty="0"/>
          </a:p>
        </p:txBody>
      </p:sp>
      <p:sp>
        <p:nvSpPr>
          <p:cNvPr id="65" name="正方形/長方形 64"/>
          <p:cNvSpPr/>
          <p:nvPr/>
        </p:nvSpPr>
        <p:spPr>
          <a:xfrm>
            <a:off x="5439942"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6" name="正方形/長方形 65"/>
          <p:cNvSpPr/>
          <p:nvPr/>
        </p:nvSpPr>
        <p:spPr>
          <a:xfrm>
            <a:off x="5439942"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7" name="テキスト ボックス 66"/>
          <p:cNvSpPr txBox="1"/>
          <p:nvPr/>
        </p:nvSpPr>
        <p:spPr>
          <a:xfrm>
            <a:off x="5461748" y="5128862"/>
            <a:ext cx="996129" cy="369332"/>
          </a:xfrm>
          <a:prstGeom prst="rect">
            <a:avLst/>
          </a:prstGeom>
          <a:noFill/>
        </p:spPr>
        <p:txBody>
          <a:bodyPr wrap="square" lIns="0" rIns="0" rtlCol="0">
            <a:spAutoFit/>
          </a:bodyPr>
          <a:lstStyle/>
          <a:p>
            <a:r>
              <a:rPr lang="ja-JP" altLang="en-US" sz="900" dirty="0"/>
              <a:t>・画像データのフリーハンド編集実行</a:t>
            </a:r>
            <a:endParaRPr lang="en-US" altLang="ja-JP" sz="900" dirty="0"/>
          </a:p>
        </p:txBody>
      </p:sp>
      <p:sp>
        <p:nvSpPr>
          <p:cNvPr id="73" name="正方形/長方形 72"/>
          <p:cNvSpPr/>
          <p:nvPr/>
        </p:nvSpPr>
        <p:spPr>
          <a:xfrm>
            <a:off x="6524610" y="4767296"/>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4" name="正方形/長方形 73"/>
          <p:cNvSpPr/>
          <p:nvPr/>
        </p:nvSpPr>
        <p:spPr>
          <a:xfrm>
            <a:off x="6524610" y="5076900"/>
            <a:ext cx="1017937" cy="5323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5" name="テキスト ボックス 74"/>
          <p:cNvSpPr txBox="1"/>
          <p:nvPr/>
        </p:nvSpPr>
        <p:spPr>
          <a:xfrm>
            <a:off x="6546418" y="5124831"/>
            <a:ext cx="996129" cy="168688"/>
          </a:xfrm>
          <a:prstGeom prst="rect">
            <a:avLst/>
          </a:prstGeom>
          <a:noFill/>
        </p:spPr>
        <p:txBody>
          <a:bodyPr wrap="square" lIns="0" rIns="0" rtlCol="0">
            <a:spAutoFit/>
          </a:bodyPr>
          <a:lstStyle/>
          <a:p>
            <a:r>
              <a:rPr lang="ja-JP" altLang="en-US" sz="900" dirty="0"/>
              <a:t>・チャート描画</a:t>
            </a:r>
            <a:endParaRPr lang="en-US" altLang="ja-JP" sz="900" dirty="0"/>
          </a:p>
        </p:txBody>
      </p:sp>
      <p:sp>
        <p:nvSpPr>
          <p:cNvPr id="81" name="正方形/長方形 80"/>
          <p:cNvSpPr/>
          <p:nvPr/>
        </p:nvSpPr>
        <p:spPr>
          <a:xfrm>
            <a:off x="7658519"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2" name="正方形/長方形 81"/>
          <p:cNvSpPr/>
          <p:nvPr/>
        </p:nvSpPr>
        <p:spPr>
          <a:xfrm>
            <a:off x="7658519" y="5076239"/>
            <a:ext cx="1017937" cy="5330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3" name="テキスト ボックス 82"/>
          <p:cNvSpPr txBox="1"/>
          <p:nvPr/>
        </p:nvSpPr>
        <p:spPr>
          <a:xfrm>
            <a:off x="7660307" y="5076239"/>
            <a:ext cx="996129" cy="384721"/>
          </a:xfrm>
          <a:prstGeom prst="rect">
            <a:avLst/>
          </a:prstGeom>
          <a:noFill/>
        </p:spPr>
        <p:txBody>
          <a:bodyPr wrap="square" lIns="0" rIns="0" rtlCol="0">
            <a:spAutoFit/>
          </a:bodyPr>
          <a:lstStyle/>
          <a:p>
            <a:r>
              <a:rPr lang="ja-JP" altLang="en-US" sz="900" dirty="0"/>
              <a:t>・ソケット通信の設定操作（</a:t>
            </a:r>
            <a:r>
              <a:rPr lang="en-US" altLang="ja-JP" sz="1000" b="1" dirty="0" err="1"/>
              <a:t>CSocketCtrl</a:t>
            </a:r>
            <a:r>
              <a:rPr lang="ja-JP" altLang="en-US" sz="900" dirty="0"/>
              <a:t>）</a:t>
            </a:r>
            <a:endParaRPr lang="en-US" altLang="ja-JP" sz="900" dirty="0"/>
          </a:p>
        </p:txBody>
      </p:sp>
      <p:cxnSp>
        <p:nvCxnSpPr>
          <p:cNvPr id="168" name="直線コネクタ 167"/>
          <p:cNvCxnSpPr/>
          <p:nvPr/>
        </p:nvCxnSpPr>
        <p:spPr>
          <a:xfrm flipV="1">
            <a:off x="2905297" y="4851637"/>
            <a:ext cx="0" cy="8679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2905297" y="5719541"/>
            <a:ext cx="5388392"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4" name="正方形/長方形 143"/>
          <p:cNvSpPr/>
          <p:nvPr/>
        </p:nvSpPr>
        <p:spPr>
          <a:xfrm>
            <a:off x="355334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5" name="正方形/長方形 144"/>
          <p:cNvSpPr/>
          <p:nvPr/>
        </p:nvSpPr>
        <p:spPr>
          <a:xfrm>
            <a:off x="3553341" y="6243502"/>
            <a:ext cx="962076" cy="4209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6" name="テキスト ボックス 145"/>
          <p:cNvSpPr txBox="1"/>
          <p:nvPr/>
        </p:nvSpPr>
        <p:spPr>
          <a:xfrm>
            <a:off x="3573951" y="6165304"/>
            <a:ext cx="941465" cy="507831"/>
          </a:xfrm>
          <a:prstGeom prst="rect">
            <a:avLst/>
          </a:prstGeom>
          <a:noFill/>
        </p:spPr>
        <p:txBody>
          <a:bodyPr wrap="square" lIns="0" rIns="0" rtlCol="0">
            <a:spAutoFit/>
          </a:bodyPr>
          <a:lstStyle/>
          <a:p>
            <a:r>
              <a:rPr lang="ja-JP" altLang="en-US" sz="900" dirty="0"/>
              <a:t>・各種フィルタの設定操作</a:t>
            </a:r>
            <a:endParaRPr lang="en-US" altLang="ja-JP" sz="900" dirty="0"/>
          </a:p>
          <a:p>
            <a:r>
              <a:rPr lang="ja-JP" altLang="en-US" sz="900" dirty="0"/>
              <a:t>・フィルタ実行</a:t>
            </a:r>
            <a:endParaRPr lang="en-US" altLang="ja-JP" sz="900" dirty="0"/>
          </a:p>
        </p:txBody>
      </p:sp>
      <p:sp>
        <p:nvSpPr>
          <p:cNvPr id="147" name="正方形/長方形 146"/>
          <p:cNvSpPr/>
          <p:nvPr/>
        </p:nvSpPr>
        <p:spPr>
          <a:xfrm>
            <a:off x="4628403"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8" name="正方形/長方形 147"/>
          <p:cNvSpPr/>
          <p:nvPr/>
        </p:nvSpPr>
        <p:spPr>
          <a:xfrm>
            <a:off x="4628403" y="6287254"/>
            <a:ext cx="962076" cy="37722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9" name="テキスト ボックス 148"/>
          <p:cNvSpPr txBox="1"/>
          <p:nvPr/>
        </p:nvSpPr>
        <p:spPr>
          <a:xfrm>
            <a:off x="4649014" y="6300028"/>
            <a:ext cx="941465" cy="369332"/>
          </a:xfrm>
          <a:prstGeom prst="rect">
            <a:avLst/>
          </a:prstGeom>
          <a:noFill/>
        </p:spPr>
        <p:txBody>
          <a:bodyPr wrap="square" lIns="0" rIns="0" rtlCol="0">
            <a:spAutoFit/>
          </a:bodyPr>
          <a:lstStyle/>
          <a:p>
            <a:r>
              <a:rPr lang="ja-JP" altLang="en-US" sz="900" dirty="0"/>
              <a:t>・画像サイズ変換の設定操作</a:t>
            </a:r>
            <a:endParaRPr lang="en-US" altLang="ja-JP" sz="900" dirty="0"/>
          </a:p>
        </p:txBody>
      </p:sp>
      <p:sp>
        <p:nvSpPr>
          <p:cNvPr id="150" name="正方形/長方形 149"/>
          <p:cNvSpPr/>
          <p:nvPr/>
        </p:nvSpPr>
        <p:spPr>
          <a:xfrm>
            <a:off x="569351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1" name="正方形/長方形 150"/>
          <p:cNvSpPr/>
          <p:nvPr/>
        </p:nvSpPr>
        <p:spPr>
          <a:xfrm>
            <a:off x="5693511" y="6241086"/>
            <a:ext cx="962076" cy="42339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2" name="テキスト ボックス 151"/>
          <p:cNvSpPr txBox="1"/>
          <p:nvPr/>
        </p:nvSpPr>
        <p:spPr>
          <a:xfrm>
            <a:off x="5714120" y="6184090"/>
            <a:ext cx="941465" cy="507831"/>
          </a:xfrm>
          <a:prstGeom prst="rect">
            <a:avLst/>
          </a:prstGeom>
          <a:noFill/>
        </p:spPr>
        <p:txBody>
          <a:bodyPr wrap="square" lIns="0" rIns="0" rtlCol="0">
            <a:spAutoFit/>
          </a:bodyPr>
          <a:lstStyle/>
          <a:p>
            <a:r>
              <a:rPr lang="ja-JP" altLang="en-US" sz="900" dirty="0"/>
              <a:t>・画像データのフォーマット変換の設定操作</a:t>
            </a:r>
            <a:endParaRPr lang="en-US" altLang="ja-JP" sz="900" dirty="0"/>
          </a:p>
        </p:txBody>
      </p:sp>
      <p:sp>
        <p:nvSpPr>
          <p:cNvPr id="153" name="正方形/長方形 152"/>
          <p:cNvSpPr/>
          <p:nvPr/>
        </p:nvSpPr>
        <p:spPr>
          <a:xfrm>
            <a:off x="6718656" y="5822524"/>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4" name="正方形/長方形 153"/>
          <p:cNvSpPr/>
          <p:nvPr/>
        </p:nvSpPr>
        <p:spPr>
          <a:xfrm>
            <a:off x="6718656" y="6241086"/>
            <a:ext cx="962076" cy="423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5" name="テキスト ボックス 154"/>
          <p:cNvSpPr txBox="1"/>
          <p:nvPr/>
        </p:nvSpPr>
        <p:spPr>
          <a:xfrm>
            <a:off x="6739267" y="6228020"/>
            <a:ext cx="941465" cy="369332"/>
          </a:xfrm>
          <a:prstGeom prst="rect">
            <a:avLst/>
          </a:prstGeom>
          <a:noFill/>
        </p:spPr>
        <p:txBody>
          <a:bodyPr wrap="square" lIns="0" rIns="0" rtlCol="0">
            <a:spAutoFit/>
          </a:bodyPr>
          <a:lstStyle/>
          <a:p>
            <a:r>
              <a:rPr lang="ja-JP" altLang="en-US" sz="900" dirty="0"/>
              <a:t>・画像幾何変換の設定操作</a:t>
            </a:r>
            <a:endParaRPr lang="en-US" altLang="ja-JP" sz="900" dirty="0"/>
          </a:p>
        </p:txBody>
      </p:sp>
      <p:sp>
        <p:nvSpPr>
          <p:cNvPr id="156" name="正方形/長方形 155"/>
          <p:cNvSpPr/>
          <p:nvPr/>
        </p:nvSpPr>
        <p:spPr>
          <a:xfrm>
            <a:off x="7790340"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7" name="正方形/長方形 156"/>
          <p:cNvSpPr/>
          <p:nvPr/>
        </p:nvSpPr>
        <p:spPr>
          <a:xfrm>
            <a:off x="7790340" y="6208356"/>
            <a:ext cx="962076" cy="4647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8" name="テキスト ボックス 157"/>
          <p:cNvSpPr txBox="1"/>
          <p:nvPr/>
        </p:nvSpPr>
        <p:spPr>
          <a:xfrm>
            <a:off x="7792030" y="6232759"/>
            <a:ext cx="941465" cy="220577"/>
          </a:xfrm>
          <a:prstGeom prst="rect">
            <a:avLst/>
          </a:prstGeom>
          <a:noFill/>
        </p:spPr>
        <p:txBody>
          <a:bodyPr wrap="square" lIns="0" rIns="0" rtlCol="0">
            <a:spAutoFit/>
          </a:bodyPr>
          <a:lstStyle/>
          <a:p>
            <a:r>
              <a:rPr lang="ja-JP" altLang="en-US" sz="900" dirty="0"/>
              <a:t>・</a:t>
            </a:r>
            <a:r>
              <a:rPr lang="en-US" altLang="ja-JP" sz="900" dirty="0"/>
              <a:t>3</a:t>
            </a:r>
            <a:r>
              <a:rPr lang="ja-JP" altLang="en-US" sz="900" dirty="0"/>
              <a:t>次元点群の表示</a:t>
            </a:r>
            <a:endParaRPr lang="en-US" altLang="ja-JP" sz="900" dirty="0"/>
          </a:p>
        </p:txBody>
      </p:sp>
      <p:sp>
        <p:nvSpPr>
          <p:cNvPr id="139" name="正方形/長方形 138"/>
          <p:cNvSpPr/>
          <p:nvPr/>
        </p:nvSpPr>
        <p:spPr>
          <a:xfrm>
            <a:off x="3581715" y="5733256"/>
            <a:ext cx="862416" cy="415498"/>
          </a:xfrm>
          <a:prstGeom prst="rect">
            <a:avLst/>
          </a:prstGeom>
        </p:spPr>
        <p:txBody>
          <a:bodyPr wrap="none" lIns="0" rIns="0">
            <a:spAutoFit/>
          </a:bodyPr>
          <a:lstStyle/>
          <a:p>
            <a:r>
              <a:rPr lang="en-US" altLang="ja-JP" sz="1200" b="1" dirty="0" err="1"/>
              <a:t>CFilterCtrlDlg</a:t>
            </a:r>
            <a:endParaRPr lang="en-US" altLang="ja-JP" sz="900" b="1" dirty="0"/>
          </a:p>
          <a:p>
            <a:r>
              <a:rPr lang="ja-JP" altLang="en-US" sz="900" dirty="0"/>
              <a:t>汎用ﾌｨﾙﾀﾀﾞｲｱﾛｸﾞ</a:t>
            </a:r>
          </a:p>
        </p:txBody>
      </p:sp>
      <p:sp>
        <p:nvSpPr>
          <p:cNvPr id="140" name="正方形/長方形 139"/>
          <p:cNvSpPr/>
          <p:nvPr/>
        </p:nvSpPr>
        <p:spPr>
          <a:xfrm>
            <a:off x="4661167" y="5733256"/>
            <a:ext cx="923881" cy="553998"/>
          </a:xfrm>
          <a:prstGeom prst="rect">
            <a:avLst/>
          </a:prstGeom>
        </p:spPr>
        <p:txBody>
          <a:bodyPr wrap="square" lIns="0" rIns="0">
            <a:spAutoFit/>
          </a:bodyPr>
          <a:lstStyle/>
          <a:p>
            <a:r>
              <a:rPr lang="en-US" altLang="ja-JP" sz="1200" b="1" dirty="0" err="1"/>
              <a:t>CResizeDlg</a:t>
            </a:r>
            <a:endParaRPr lang="en-US" altLang="ja-JP" sz="900" b="1" dirty="0"/>
          </a:p>
          <a:p>
            <a:r>
              <a:rPr lang="ja-JP" altLang="en-US" sz="900" dirty="0"/>
              <a:t>画像ｻｲｽﾞ変換</a:t>
            </a:r>
            <a:endParaRPr lang="en-US" altLang="ja-JP" sz="900" dirty="0"/>
          </a:p>
          <a:p>
            <a:r>
              <a:rPr lang="ja-JP" altLang="en-US" sz="900" dirty="0"/>
              <a:t>ﾀﾞｲｱﾛｸﾞ</a:t>
            </a:r>
          </a:p>
        </p:txBody>
      </p:sp>
      <p:sp>
        <p:nvSpPr>
          <p:cNvPr id="141" name="正方形/長方形 140"/>
          <p:cNvSpPr/>
          <p:nvPr/>
        </p:nvSpPr>
        <p:spPr>
          <a:xfrm>
            <a:off x="5616873" y="5733256"/>
            <a:ext cx="1101783" cy="553998"/>
          </a:xfrm>
          <a:prstGeom prst="rect">
            <a:avLst/>
          </a:prstGeom>
        </p:spPr>
        <p:txBody>
          <a:bodyPr wrap="square" lIns="0" rIns="0">
            <a:spAutoFit/>
          </a:bodyPr>
          <a:lstStyle/>
          <a:p>
            <a:pPr algn="ctr"/>
            <a:r>
              <a:rPr lang="en-US" altLang="ja-JP" sz="1200" b="1" dirty="0" err="1"/>
              <a:t>CConvertDataDlg</a:t>
            </a:r>
            <a:endParaRPr lang="en-US" altLang="ja-JP" sz="1200" b="1" dirty="0"/>
          </a:p>
          <a:p>
            <a:pPr algn="ctr"/>
            <a:r>
              <a:rPr lang="ja-JP" altLang="en-US" sz="900" dirty="0"/>
              <a:t>画像ﾃﾞｰﾀ型変換</a:t>
            </a:r>
            <a:endParaRPr lang="en-US" altLang="ja-JP" sz="900" dirty="0"/>
          </a:p>
          <a:p>
            <a:pPr algn="ctr"/>
            <a:r>
              <a:rPr lang="ja-JP" altLang="en-US" sz="900" dirty="0"/>
              <a:t>ﾀﾞｲｱﾛﾂ</a:t>
            </a:r>
          </a:p>
        </p:txBody>
      </p:sp>
      <p:sp>
        <p:nvSpPr>
          <p:cNvPr id="142" name="正方形/長方形 141"/>
          <p:cNvSpPr/>
          <p:nvPr/>
        </p:nvSpPr>
        <p:spPr>
          <a:xfrm>
            <a:off x="7766907" y="5800711"/>
            <a:ext cx="1053565" cy="415498"/>
          </a:xfrm>
          <a:prstGeom prst="rect">
            <a:avLst/>
          </a:prstGeom>
        </p:spPr>
        <p:txBody>
          <a:bodyPr wrap="square" lIns="0" rIns="0">
            <a:spAutoFit/>
          </a:bodyPr>
          <a:lstStyle/>
          <a:p>
            <a:pPr algn="ctr"/>
            <a:r>
              <a:rPr lang="en-US" altLang="ja-JP" sz="1200" b="1" dirty="0" err="1"/>
              <a:t>CPointCloudDlg</a:t>
            </a:r>
            <a:endParaRPr lang="en-US" altLang="ja-JP" sz="1200" b="1" dirty="0"/>
          </a:p>
          <a:p>
            <a:r>
              <a:rPr lang="en-US" altLang="ja-JP" sz="900" dirty="0"/>
              <a:t>3D</a:t>
            </a:r>
            <a:r>
              <a:rPr lang="ja-JP" altLang="en-US" sz="900" dirty="0"/>
              <a:t>点群表示ﾀﾞｲｱﾛｸﾞ</a:t>
            </a:r>
          </a:p>
        </p:txBody>
      </p:sp>
      <p:sp>
        <p:nvSpPr>
          <p:cNvPr id="143" name="正方形/長方形 142"/>
          <p:cNvSpPr/>
          <p:nvPr/>
        </p:nvSpPr>
        <p:spPr>
          <a:xfrm>
            <a:off x="6723527" y="5733256"/>
            <a:ext cx="1016825" cy="415498"/>
          </a:xfrm>
          <a:prstGeom prst="rect">
            <a:avLst/>
          </a:prstGeom>
        </p:spPr>
        <p:txBody>
          <a:bodyPr wrap="square" lIns="0" rIns="0">
            <a:spAutoFit/>
          </a:bodyPr>
          <a:lstStyle/>
          <a:p>
            <a:pPr algn="ctr"/>
            <a:r>
              <a:rPr lang="en-US" altLang="ja-JP" sz="1200" b="1" dirty="0" err="1"/>
              <a:t>CTransformDlg</a:t>
            </a:r>
            <a:endParaRPr lang="en-US" altLang="ja-JP" sz="1200" b="1" dirty="0"/>
          </a:p>
          <a:p>
            <a:r>
              <a:rPr lang="ja-JP" altLang="en-US" sz="900" dirty="0"/>
              <a:t>幾何変換ﾀﾞｲｱﾛｸﾞ</a:t>
            </a:r>
          </a:p>
        </p:txBody>
      </p:sp>
      <p:cxnSp>
        <p:nvCxnSpPr>
          <p:cNvPr id="161" name="直線コネクタ 160"/>
          <p:cNvCxnSpPr/>
          <p:nvPr/>
        </p:nvCxnSpPr>
        <p:spPr>
          <a:xfrm>
            <a:off x="4050185" y="5719542"/>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a:off x="5143084"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170206"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a:off x="7197328"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8291367"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3203848" y="4725144"/>
            <a:ext cx="1017936" cy="415498"/>
          </a:xfrm>
          <a:prstGeom prst="rect">
            <a:avLst/>
          </a:prstGeom>
        </p:spPr>
        <p:txBody>
          <a:bodyPr wrap="square" lIns="0" rIns="0">
            <a:spAutoFit/>
          </a:bodyPr>
          <a:lstStyle/>
          <a:p>
            <a:r>
              <a:rPr lang="en-US" altLang="ja-JP" sz="1200" b="1" dirty="0" err="1"/>
              <a:t>CHistgramDlg</a:t>
            </a:r>
            <a:endParaRPr lang="en-US" altLang="ja-JP" sz="1200" b="1" dirty="0"/>
          </a:p>
          <a:p>
            <a:r>
              <a:rPr lang="ja-JP" altLang="en-US" sz="900" dirty="0"/>
              <a:t>ﾋｽﾄｸﾞﾗﾑｳｨﾝﾄﾞｳ</a:t>
            </a:r>
          </a:p>
        </p:txBody>
      </p:sp>
      <p:sp>
        <p:nvSpPr>
          <p:cNvPr id="22" name="正方形/長方形 21"/>
          <p:cNvSpPr/>
          <p:nvPr/>
        </p:nvSpPr>
        <p:spPr>
          <a:xfrm>
            <a:off x="4380380" y="4725144"/>
            <a:ext cx="767684" cy="415498"/>
          </a:xfrm>
          <a:prstGeom prst="rect">
            <a:avLst/>
          </a:prstGeom>
        </p:spPr>
        <p:txBody>
          <a:bodyPr wrap="square" lIns="0" rIns="0">
            <a:spAutoFit/>
          </a:bodyPr>
          <a:lstStyle/>
          <a:p>
            <a:r>
              <a:rPr lang="en-US" altLang="ja-JP" sz="1200" b="1" dirty="0" err="1"/>
              <a:t>CMarkDlg</a:t>
            </a:r>
            <a:endParaRPr lang="en-US" altLang="ja-JP" sz="900" b="1" dirty="0"/>
          </a:p>
          <a:p>
            <a:r>
              <a:rPr lang="ja-JP" altLang="en-US" sz="900" dirty="0"/>
              <a:t>ﾏｰｸｳｨﾝﾄﾞｳ</a:t>
            </a:r>
          </a:p>
        </p:txBody>
      </p:sp>
      <p:sp>
        <p:nvSpPr>
          <p:cNvPr id="24" name="正方形/長方形 23"/>
          <p:cNvSpPr/>
          <p:nvPr/>
        </p:nvSpPr>
        <p:spPr>
          <a:xfrm>
            <a:off x="5454078" y="4725143"/>
            <a:ext cx="990738" cy="415498"/>
          </a:xfrm>
          <a:prstGeom prst="rect">
            <a:avLst/>
          </a:prstGeom>
        </p:spPr>
        <p:txBody>
          <a:bodyPr wrap="square" lIns="0" rIns="0">
            <a:spAutoFit/>
          </a:bodyPr>
          <a:lstStyle/>
          <a:p>
            <a:r>
              <a:rPr lang="en-US" altLang="ja-JP" sz="1200" b="1" dirty="0" err="1"/>
              <a:t>CDataPickDlg</a:t>
            </a:r>
            <a:endParaRPr lang="en-US" altLang="ja-JP" sz="1200" b="1" dirty="0"/>
          </a:p>
          <a:p>
            <a:r>
              <a:rPr lang="ja-JP" altLang="en-US" sz="900" dirty="0"/>
              <a:t>ﾏﾆｭｱﾙ編集ｳｨﾝﾄﾞｳ</a:t>
            </a:r>
          </a:p>
        </p:txBody>
      </p:sp>
      <p:sp>
        <p:nvSpPr>
          <p:cNvPr id="27" name="正方形/長方形 26"/>
          <p:cNvSpPr/>
          <p:nvPr/>
        </p:nvSpPr>
        <p:spPr>
          <a:xfrm>
            <a:off x="7680327" y="4725143"/>
            <a:ext cx="996129" cy="415498"/>
          </a:xfrm>
          <a:prstGeom prst="rect">
            <a:avLst/>
          </a:prstGeom>
        </p:spPr>
        <p:txBody>
          <a:bodyPr wrap="square" lIns="0" rIns="0">
            <a:spAutoFit/>
          </a:bodyPr>
          <a:lstStyle/>
          <a:p>
            <a:r>
              <a:rPr lang="en-US" altLang="ja-JP" sz="1200" b="1" dirty="0" err="1"/>
              <a:t>CSocketCtrlDlg</a:t>
            </a:r>
            <a:endParaRPr lang="en-US" altLang="ja-JP" sz="900" b="1" dirty="0"/>
          </a:p>
          <a:p>
            <a:r>
              <a:rPr lang="en-US" altLang="ja-JP" sz="900" dirty="0"/>
              <a:t>TCP/IP</a:t>
            </a:r>
            <a:r>
              <a:rPr lang="ja-JP" altLang="en-US" sz="900" dirty="0"/>
              <a:t>通信ｳｨﾝﾄﾞｳ</a:t>
            </a:r>
          </a:p>
        </p:txBody>
      </p:sp>
      <p:sp>
        <p:nvSpPr>
          <p:cNvPr id="29" name="正方形/長方形 28"/>
          <p:cNvSpPr/>
          <p:nvPr/>
        </p:nvSpPr>
        <p:spPr>
          <a:xfrm>
            <a:off x="6605006" y="4725144"/>
            <a:ext cx="847314" cy="415498"/>
          </a:xfrm>
          <a:prstGeom prst="rect">
            <a:avLst/>
          </a:prstGeom>
        </p:spPr>
        <p:txBody>
          <a:bodyPr wrap="square" lIns="0" rIns="0">
            <a:spAutoFit/>
          </a:bodyPr>
          <a:lstStyle/>
          <a:p>
            <a:r>
              <a:rPr lang="en-US" altLang="ja-JP" sz="1200" b="1" dirty="0" err="1"/>
              <a:t>CChartDlg</a:t>
            </a:r>
            <a:endParaRPr lang="en-US" altLang="ja-JP" sz="900" b="1" dirty="0"/>
          </a:p>
          <a:p>
            <a:r>
              <a:rPr lang="ja-JP" altLang="en-US" sz="900" dirty="0"/>
              <a:t>ﾁｬｰﾄｳｨﾝﾄﾞｳ</a:t>
            </a:r>
          </a:p>
        </p:txBody>
      </p:sp>
      <p:sp>
        <p:nvSpPr>
          <p:cNvPr id="10" name="正方形/長方形 9"/>
          <p:cNvSpPr/>
          <p:nvPr/>
        </p:nvSpPr>
        <p:spPr>
          <a:xfrm>
            <a:off x="3243967" y="3606191"/>
            <a:ext cx="783869" cy="415498"/>
          </a:xfrm>
          <a:prstGeom prst="rect">
            <a:avLst/>
          </a:prstGeom>
        </p:spPr>
        <p:txBody>
          <a:bodyPr wrap="none" lIns="0" rIns="0">
            <a:spAutoFit/>
          </a:bodyPr>
          <a:lstStyle/>
          <a:p>
            <a:r>
              <a:rPr lang="en-US" altLang="ja-JP" sz="1200" b="1" dirty="0" err="1"/>
              <a:t>CDataDlg</a:t>
            </a:r>
            <a:endParaRPr lang="en-US" altLang="ja-JP" sz="1200" b="1" dirty="0"/>
          </a:p>
          <a:p>
            <a:r>
              <a:rPr lang="ja-JP" altLang="en-US" sz="900" dirty="0"/>
              <a:t>データウィンドウ</a:t>
            </a:r>
          </a:p>
        </p:txBody>
      </p:sp>
      <p:sp>
        <p:nvSpPr>
          <p:cNvPr id="14" name="正方形/長方形 13"/>
          <p:cNvSpPr/>
          <p:nvPr/>
        </p:nvSpPr>
        <p:spPr>
          <a:xfrm>
            <a:off x="5483123" y="3606191"/>
            <a:ext cx="979134" cy="415498"/>
          </a:xfrm>
          <a:prstGeom prst="rect">
            <a:avLst/>
          </a:prstGeom>
        </p:spPr>
        <p:txBody>
          <a:bodyPr wrap="square" lIns="0" rIns="0">
            <a:spAutoFit/>
          </a:bodyPr>
          <a:lstStyle/>
          <a:p>
            <a:r>
              <a:rPr lang="en-US" altLang="ja-JP" sz="1200" b="1" dirty="0" err="1"/>
              <a:t>CCalcDlg</a:t>
            </a:r>
            <a:endParaRPr lang="en-US" altLang="ja-JP" sz="900" b="1" dirty="0"/>
          </a:p>
          <a:p>
            <a:r>
              <a:rPr lang="ja-JP" altLang="en-US" sz="900" dirty="0"/>
              <a:t>任意数式ウィンドウ</a:t>
            </a:r>
          </a:p>
        </p:txBody>
      </p:sp>
      <p:sp>
        <p:nvSpPr>
          <p:cNvPr id="16" name="正方形/長方形 15"/>
          <p:cNvSpPr/>
          <p:nvPr/>
        </p:nvSpPr>
        <p:spPr>
          <a:xfrm>
            <a:off x="7726788" y="3606191"/>
            <a:ext cx="877660" cy="415498"/>
          </a:xfrm>
          <a:prstGeom prst="rect">
            <a:avLst/>
          </a:prstGeom>
        </p:spPr>
        <p:txBody>
          <a:bodyPr wrap="square" lIns="0" rIns="0">
            <a:spAutoFit/>
          </a:bodyPr>
          <a:lstStyle/>
          <a:p>
            <a:r>
              <a:rPr lang="en-US" altLang="ja-JP" sz="1200" b="1" dirty="0" err="1"/>
              <a:t>CBinalizeDlg</a:t>
            </a:r>
            <a:endParaRPr lang="en-US" altLang="ja-JP" sz="900" b="1" dirty="0"/>
          </a:p>
          <a:p>
            <a:r>
              <a:rPr lang="en-US" altLang="ja-JP" sz="900" dirty="0"/>
              <a:t>2</a:t>
            </a:r>
            <a:r>
              <a:rPr lang="ja-JP" altLang="en-US" sz="900" dirty="0"/>
              <a:t>値化ｳｨﾝﾄﾞｳ</a:t>
            </a:r>
          </a:p>
        </p:txBody>
      </p:sp>
      <p:sp>
        <p:nvSpPr>
          <p:cNvPr id="18" name="正方形/長方形 17"/>
          <p:cNvSpPr/>
          <p:nvPr/>
        </p:nvSpPr>
        <p:spPr>
          <a:xfrm>
            <a:off x="6620160" y="3606191"/>
            <a:ext cx="808563" cy="415498"/>
          </a:xfrm>
          <a:prstGeom prst="rect">
            <a:avLst/>
          </a:prstGeom>
        </p:spPr>
        <p:txBody>
          <a:bodyPr wrap="square" lIns="0" rIns="0">
            <a:spAutoFit/>
          </a:bodyPr>
          <a:lstStyle/>
          <a:p>
            <a:r>
              <a:rPr lang="en-US" altLang="ja-JP" sz="1200" b="1" dirty="0" err="1"/>
              <a:t>CBatchDlg</a:t>
            </a:r>
            <a:endParaRPr lang="en-US" altLang="ja-JP" sz="900" b="1" dirty="0"/>
          </a:p>
          <a:p>
            <a:r>
              <a:rPr lang="ja-JP" altLang="en-US" sz="900" dirty="0"/>
              <a:t>ﾊﾞｯﾁ実行ｳｨﾝﾄﾞｳ</a:t>
            </a:r>
          </a:p>
        </p:txBody>
      </p:sp>
      <p:sp>
        <p:nvSpPr>
          <p:cNvPr id="20" name="正方形/長方形 19"/>
          <p:cNvSpPr/>
          <p:nvPr/>
        </p:nvSpPr>
        <p:spPr>
          <a:xfrm>
            <a:off x="4376193" y="3606191"/>
            <a:ext cx="950323" cy="415498"/>
          </a:xfrm>
          <a:prstGeom prst="rect">
            <a:avLst/>
          </a:prstGeom>
        </p:spPr>
        <p:txBody>
          <a:bodyPr wrap="square" lIns="0" rIns="0">
            <a:spAutoFit/>
          </a:bodyPr>
          <a:lstStyle/>
          <a:p>
            <a:r>
              <a:rPr lang="en-US" altLang="ja-JP" sz="1200" b="1" dirty="0" err="1"/>
              <a:t>CWorkAreaDlg</a:t>
            </a:r>
            <a:endParaRPr lang="en-US" altLang="ja-JP" sz="1200" b="1" dirty="0"/>
          </a:p>
          <a:p>
            <a:r>
              <a:rPr lang="ja-JP" altLang="en-US" sz="900" dirty="0"/>
              <a:t>作業領域ｳｨﾝﾄﾞｳ</a:t>
            </a:r>
          </a:p>
        </p:txBody>
      </p:sp>
      <p:sp>
        <p:nvSpPr>
          <p:cNvPr id="175" name="テキスト ボックス 174"/>
          <p:cNvSpPr txBox="1"/>
          <p:nvPr/>
        </p:nvSpPr>
        <p:spPr>
          <a:xfrm>
            <a:off x="179512" y="3861048"/>
            <a:ext cx="1039791" cy="553998"/>
          </a:xfrm>
          <a:prstGeom prst="rect">
            <a:avLst/>
          </a:prstGeom>
          <a:noFill/>
        </p:spPr>
        <p:txBody>
          <a:bodyPr wrap="square" lIns="0" rIns="0" rtlCol="0">
            <a:spAutoFit/>
          </a:bodyPr>
          <a:lstStyle/>
          <a:p>
            <a:r>
              <a:rPr lang="en-US" altLang="ja-JP" sz="1200" b="1" dirty="0" err="1"/>
              <a:t>CUserDlgEx</a:t>
            </a:r>
            <a:r>
              <a:rPr lang="ja-JP" altLang="en-US" sz="900" dirty="0"/>
              <a:t>　</a:t>
            </a:r>
            <a:endParaRPr lang="en-US" altLang="ja-JP" sz="900" dirty="0"/>
          </a:p>
          <a:p>
            <a:r>
              <a:rPr kumimoji="1" lang="ja-JP" altLang="en-US" sz="900" dirty="0"/>
              <a:t>ユーザが追加カスタマイズするＵＩ</a:t>
            </a:r>
          </a:p>
        </p:txBody>
      </p:sp>
      <p:cxnSp>
        <p:nvCxnSpPr>
          <p:cNvPr id="176" name="直線コネクタ 175"/>
          <p:cNvCxnSpPr/>
          <p:nvPr/>
        </p:nvCxnSpPr>
        <p:spPr>
          <a:xfrm>
            <a:off x="753714" y="3786926"/>
            <a:ext cx="927453"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755577" y="3786926"/>
            <a:ext cx="0" cy="104324"/>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3" name="正方形/長方形 182"/>
          <p:cNvSpPr/>
          <p:nvPr/>
        </p:nvSpPr>
        <p:spPr>
          <a:xfrm>
            <a:off x="1475656" y="446475"/>
            <a:ext cx="2005677" cy="246221"/>
          </a:xfrm>
          <a:prstGeom prst="rect">
            <a:avLst/>
          </a:prstGeom>
        </p:spPr>
        <p:txBody>
          <a:bodyPr wrap="none">
            <a:spAutoFit/>
          </a:bodyPr>
          <a:lstStyle/>
          <a:p>
            <a:r>
              <a:rPr lang="en-US" altLang="ja-JP" sz="1000" b="1" i="1" dirty="0">
                <a:solidFill>
                  <a:srgbClr val="FF0000"/>
                </a:solidFill>
              </a:rPr>
              <a:t>PIMPOM.exe  /  PIMPOM_Core.dll</a:t>
            </a:r>
          </a:p>
        </p:txBody>
      </p:sp>
      <p:sp>
        <p:nvSpPr>
          <p:cNvPr id="184" name="正方形/長方形 183"/>
          <p:cNvSpPr/>
          <p:nvPr/>
        </p:nvSpPr>
        <p:spPr>
          <a:xfrm>
            <a:off x="18250" y="2202357"/>
            <a:ext cx="1172116" cy="246221"/>
          </a:xfrm>
          <a:prstGeom prst="rect">
            <a:avLst/>
          </a:prstGeom>
        </p:spPr>
        <p:txBody>
          <a:bodyPr wrap="none">
            <a:spAutoFit/>
          </a:bodyPr>
          <a:lstStyle/>
          <a:p>
            <a:r>
              <a:rPr lang="en-US" altLang="ja-JP" sz="1000" b="1" i="1" dirty="0">
                <a:solidFill>
                  <a:srgbClr val="FF0000"/>
                </a:solidFill>
              </a:rPr>
              <a:t>UserFunctionEx.dll</a:t>
            </a:r>
          </a:p>
        </p:txBody>
      </p:sp>
      <p:sp>
        <p:nvSpPr>
          <p:cNvPr id="185" name="正方形/長方形 184"/>
          <p:cNvSpPr/>
          <p:nvPr/>
        </p:nvSpPr>
        <p:spPr>
          <a:xfrm>
            <a:off x="0" y="2202357"/>
            <a:ext cx="1346580" cy="26874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二方向矢印 185"/>
          <p:cNvSpPr/>
          <p:nvPr/>
        </p:nvSpPr>
        <p:spPr>
          <a:xfrm rot="10800000">
            <a:off x="179511" y="2603666"/>
            <a:ext cx="1501655" cy="1257381"/>
          </a:xfrm>
          <a:prstGeom prst="leftUpArrow">
            <a:avLst>
              <a:gd name="adj1" fmla="val 20388"/>
              <a:gd name="adj2" fmla="val 25000"/>
              <a:gd name="adj3" fmla="val 15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上下矢印 186"/>
          <p:cNvSpPr/>
          <p:nvPr/>
        </p:nvSpPr>
        <p:spPr>
          <a:xfrm>
            <a:off x="5074074" y="3284984"/>
            <a:ext cx="576064" cy="189713"/>
          </a:xfrm>
          <a:prstGeom prst="upDownArrow">
            <a:avLst>
              <a:gd name="adj1" fmla="val 50000"/>
              <a:gd name="adj2" fmla="val 2546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テキスト ボックス 196"/>
          <p:cNvSpPr txBox="1"/>
          <p:nvPr/>
        </p:nvSpPr>
        <p:spPr>
          <a:xfrm>
            <a:off x="323528" y="2730406"/>
            <a:ext cx="1088760" cy="338554"/>
          </a:xfrm>
          <a:prstGeom prst="rect">
            <a:avLst/>
          </a:prstGeom>
          <a:noFill/>
        </p:spPr>
        <p:txBody>
          <a:bodyPr wrap="none" rtlCol="0">
            <a:spAutoFit/>
          </a:bodyPr>
          <a:lstStyle/>
          <a:p>
            <a:r>
              <a:rPr kumimoji="1" lang="en-US" altLang="ja-JP" sz="800" dirty="0" err="1"/>
              <a:t>CPimpomAPI</a:t>
            </a:r>
            <a:r>
              <a:rPr kumimoji="1" lang="ja-JP" altLang="en-US" sz="800" dirty="0"/>
              <a:t>クラス</a:t>
            </a:r>
            <a:r>
              <a:rPr lang="ja-JP" altLang="en-US" sz="800" dirty="0"/>
              <a:t>の</a:t>
            </a:r>
            <a:endParaRPr kumimoji="1" lang="en-US" altLang="ja-JP" sz="800" dirty="0"/>
          </a:p>
          <a:p>
            <a:r>
              <a:rPr lang="ja-JP" altLang="en-US" sz="800" dirty="0"/>
              <a:t>メンバ関数利用</a:t>
            </a:r>
            <a:endParaRPr kumimoji="1" lang="ja-JP" altLang="en-US" sz="800" dirty="0"/>
          </a:p>
        </p:txBody>
      </p:sp>
      <p:sp>
        <p:nvSpPr>
          <p:cNvPr id="198" name="正方形/長方形 197"/>
          <p:cNvSpPr/>
          <p:nvPr/>
        </p:nvSpPr>
        <p:spPr>
          <a:xfrm>
            <a:off x="179511" y="5852767"/>
            <a:ext cx="674223" cy="27936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モードレス</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sp>
        <p:nvSpPr>
          <p:cNvPr id="199" name="正方形/長方形 198"/>
          <p:cNvSpPr/>
          <p:nvPr/>
        </p:nvSpPr>
        <p:spPr>
          <a:xfrm>
            <a:off x="179511" y="6188228"/>
            <a:ext cx="670195" cy="27936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モーダル</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cxnSp>
        <p:nvCxnSpPr>
          <p:cNvPr id="200" name="直線コネクタ 199"/>
          <p:cNvCxnSpPr/>
          <p:nvPr/>
        </p:nvCxnSpPr>
        <p:spPr>
          <a:xfrm>
            <a:off x="229318" y="6669360"/>
            <a:ext cx="28529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テキスト ボックス 201"/>
          <p:cNvSpPr txBox="1"/>
          <p:nvPr/>
        </p:nvSpPr>
        <p:spPr>
          <a:xfrm>
            <a:off x="545227" y="6495204"/>
            <a:ext cx="707245" cy="338554"/>
          </a:xfrm>
          <a:prstGeom prst="rect">
            <a:avLst/>
          </a:prstGeom>
          <a:noFill/>
        </p:spPr>
        <p:txBody>
          <a:bodyPr wrap="none" rtlCol="0">
            <a:spAutoFit/>
          </a:bodyPr>
          <a:lstStyle/>
          <a:p>
            <a:r>
              <a:rPr kumimoji="1" lang="ja-JP" altLang="en-US" sz="800" dirty="0"/>
              <a:t>ウィンドウの</a:t>
            </a:r>
            <a:endParaRPr kumimoji="1" lang="en-US" altLang="ja-JP" sz="800" dirty="0"/>
          </a:p>
          <a:p>
            <a:r>
              <a:rPr kumimoji="1" lang="ja-JP" altLang="en-US" sz="800" dirty="0"/>
              <a:t>親子関係</a:t>
            </a:r>
          </a:p>
        </p:txBody>
      </p:sp>
      <p:sp>
        <p:nvSpPr>
          <p:cNvPr id="203" name="テキスト ボックス 202"/>
          <p:cNvSpPr txBox="1"/>
          <p:nvPr/>
        </p:nvSpPr>
        <p:spPr>
          <a:xfrm>
            <a:off x="4010578" y="15007"/>
            <a:ext cx="1574470" cy="461665"/>
          </a:xfrm>
          <a:prstGeom prst="rect">
            <a:avLst/>
          </a:prstGeom>
          <a:noFill/>
        </p:spPr>
        <p:txBody>
          <a:bodyPr wrap="none" rtlCol="0">
            <a:spAutoFit/>
          </a:bodyPr>
          <a:lstStyle/>
          <a:p>
            <a:r>
              <a:rPr kumimoji="1" lang="ja-JP" altLang="en-US" sz="2400" dirty="0"/>
              <a:t>クラス構造</a:t>
            </a:r>
          </a:p>
        </p:txBody>
      </p:sp>
      <p:sp>
        <p:nvSpPr>
          <p:cNvPr id="205" name="右中かっこ 204"/>
          <p:cNvSpPr/>
          <p:nvPr/>
        </p:nvSpPr>
        <p:spPr>
          <a:xfrm>
            <a:off x="8748464" y="3621356"/>
            <a:ext cx="144016" cy="30177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6" name="テキスト ボックス 205"/>
          <p:cNvSpPr txBox="1"/>
          <p:nvPr/>
        </p:nvSpPr>
        <p:spPr>
          <a:xfrm rot="5400000">
            <a:off x="8254745" y="4987680"/>
            <a:ext cx="1476686" cy="230832"/>
          </a:xfrm>
          <a:prstGeom prst="rect">
            <a:avLst/>
          </a:prstGeom>
          <a:noFill/>
        </p:spPr>
        <p:txBody>
          <a:bodyPr wrap="none" rtlCol="0">
            <a:spAutoFit/>
          </a:bodyPr>
          <a:lstStyle/>
          <a:p>
            <a:r>
              <a:rPr kumimoji="1" lang="ja-JP" altLang="en-US" sz="900" dirty="0"/>
              <a:t>各種ウィンドウを扱うクラス</a:t>
            </a:r>
          </a:p>
        </p:txBody>
      </p:sp>
      <p:sp>
        <p:nvSpPr>
          <p:cNvPr id="119" name="正方形/長方形 118"/>
          <p:cNvSpPr/>
          <p:nvPr/>
        </p:nvSpPr>
        <p:spPr>
          <a:xfrm>
            <a:off x="107504" y="5136377"/>
            <a:ext cx="1085746" cy="321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0" name="テキスト ボックス 119"/>
          <p:cNvSpPr txBox="1"/>
          <p:nvPr/>
        </p:nvSpPr>
        <p:spPr>
          <a:xfrm>
            <a:off x="262553" y="5157192"/>
            <a:ext cx="682993" cy="246221"/>
          </a:xfrm>
          <a:prstGeom prst="rect">
            <a:avLst/>
          </a:prstGeom>
          <a:noFill/>
        </p:spPr>
        <p:txBody>
          <a:bodyPr wrap="square" rtlCol="0">
            <a:spAutoFit/>
          </a:bodyPr>
          <a:lstStyle/>
          <a:p>
            <a:r>
              <a:rPr lang="en-US" altLang="ja-JP" sz="1000" dirty="0" err="1"/>
              <a:t>OpenCV</a:t>
            </a:r>
            <a:endParaRPr kumimoji="1" lang="ja-JP" altLang="en-US" sz="1000" dirty="0"/>
          </a:p>
        </p:txBody>
      </p:sp>
      <p:sp>
        <p:nvSpPr>
          <p:cNvPr id="2" name="下矢印 1"/>
          <p:cNvSpPr/>
          <p:nvPr/>
        </p:nvSpPr>
        <p:spPr>
          <a:xfrm flipV="1">
            <a:off x="251520" y="4745274"/>
            <a:ext cx="558255" cy="38358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3" name="正方形/長方形 122"/>
          <p:cNvSpPr/>
          <p:nvPr/>
        </p:nvSpPr>
        <p:spPr>
          <a:xfrm>
            <a:off x="1569774" y="5827400"/>
            <a:ext cx="878643"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6" name="正方形/長方形 125"/>
          <p:cNvSpPr/>
          <p:nvPr/>
        </p:nvSpPr>
        <p:spPr>
          <a:xfrm>
            <a:off x="1569774" y="6136346"/>
            <a:ext cx="878644" cy="533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7" name="テキスト ボックス 126"/>
          <p:cNvSpPr txBox="1"/>
          <p:nvPr/>
        </p:nvSpPr>
        <p:spPr>
          <a:xfrm>
            <a:off x="1571369" y="6136346"/>
            <a:ext cx="877048" cy="369332"/>
          </a:xfrm>
          <a:prstGeom prst="rect">
            <a:avLst/>
          </a:prstGeom>
          <a:noFill/>
        </p:spPr>
        <p:txBody>
          <a:bodyPr wrap="square" lIns="0" rIns="0" rtlCol="0">
            <a:spAutoFit/>
          </a:bodyPr>
          <a:lstStyle/>
          <a:p>
            <a:r>
              <a:rPr lang="ja-JP" altLang="en-US" sz="900" dirty="0"/>
              <a:t>・データ入力ボックス</a:t>
            </a:r>
            <a:endParaRPr lang="en-US" altLang="ja-JP" sz="900" dirty="0"/>
          </a:p>
        </p:txBody>
      </p:sp>
      <p:sp>
        <p:nvSpPr>
          <p:cNvPr id="128" name="正方形/長方形 127"/>
          <p:cNvSpPr/>
          <p:nvPr/>
        </p:nvSpPr>
        <p:spPr>
          <a:xfrm>
            <a:off x="1547664" y="5763496"/>
            <a:ext cx="834960" cy="415498"/>
          </a:xfrm>
          <a:prstGeom prst="rect">
            <a:avLst/>
          </a:prstGeom>
        </p:spPr>
        <p:txBody>
          <a:bodyPr wrap="square" lIns="0" rIns="0">
            <a:spAutoFit/>
          </a:bodyPr>
          <a:lstStyle/>
          <a:p>
            <a:pPr algn="ctr"/>
            <a:r>
              <a:rPr lang="en-US" altLang="ja-JP" sz="1200" b="1" dirty="0" err="1"/>
              <a:t>CConfirmDlg</a:t>
            </a:r>
            <a:endParaRPr lang="en-US" altLang="ja-JP" sz="900" b="1" dirty="0"/>
          </a:p>
          <a:p>
            <a:pPr algn="ctr"/>
            <a:r>
              <a:rPr lang="ja-JP" altLang="en-US" sz="900" dirty="0"/>
              <a:t>汎用データ入力</a:t>
            </a:r>
          </a:p>
        </p:txBody>
      </p:sp>
      <p:sp>
        <p:nvSpPr>
          <p:cNvPr id="124" name="正方形/長方形 123"/>
          <p:cNvSpPr/>
          <p:nvPr/>
        </p:nvSpPr>
        <p:spPr>
          <a:xfrm>
            <a:off x="2529804" y="5836236"/>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5" name="正方形/長方形 124"/>
          <p:cNvSpPr/>
          <p:nvPr/>
        </p:nvSpPr>
        <p:spPr>
          <a:xfrm>
            <a:off x="2529804" y="6241086"/>
            <a:ext cx="962076" cy="43710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9" name="テキスト ボックス 128"/>
          <p:cNvSpPr txBox="1"/>
          <p:nvPr/>
        </p:nvSpPr>
        <p:spPr>
          <a:xfrm>
            <a:off x="2550414" y="6197804"/>
            <a:ext cx="941465" cy="507831"/>
          </a:xfrm>
          <a:prstGeom prst="rect">
            <a:avLst/>
          </a:prstGeom>
          <a:noFill/>
        </p:spPr>
        <p:txBody>
          <a:bodyPr wrap="square" lIns="0" rIns="0" rtlCol="0">
            <a:spAutoFit/>
          </a:bodyPr>
          <a:lstStyle/>
          <a:p>
            <a:r>
              <a:rPr lang="ja-JP" altLang="en-US" sz="900" dirty="0"/>
              <a:t>・動画ﾃﾞｰﾀを複数のﾌｧｲﾙとして入出力実行</a:t>
            </a:r>
            <a:endParaRPr lang="en-US" altLang="ja-JP" sz="900" dirty="0"/>
          </a:p>
        </p:txBody>
      </p:sp>
      <p:sp>
        <p:nvSpPr>
          <p:cNvPr id="130" name="正方形/長方形 129"/>
          <p:cNvSpPr/>
          <p:nvPr/>
        </p:nvSpPr>
        <p:spPr>
          <a:xfrm>
            <a:off x="2558178" y="5746970"/>
            <a:ext cx="841577" cy="553998"/>
          </a:xfrm>
          <a:prstGeom prst="rect">
            <a:avLst/>
          </a:prstGeom>
        </p:spPr>
        <p:txBody>
          <a:bodyPr wrap="none" lIns="0" rIns="0">
            <a:spAutoFit/>
          </a:bodyPr>
          <a:lstStyle/>
          <a:p>
            <a:r>
              <a:rPr lang="en-US" altLang="ja-JP" sz="1200" b="1" dirty="0"/>
              <a:t>CIO3DDlg</a:t>
            </a:r>
            <a:endParaRPr lang="en-US" altLang="ja-JP" sz="900" b="1" dirty="0"/>
          </a:p>
          <a:p>
            <a:r>
              <a:rPr lang="ja-JP" altLang="en-US" sz="900" dirty="0"/>
              <a:t>動画ﾌｧｲﾙ入出力</a:t>
            </a:r>
            <a:endParaRPr lang="en-US" altLang="ja-JP" sz="900" dirty="0"/>
          </a:p>
          <a:p>
            <a:r>
              <a:rPr lang="ja-JP" altLang="en-US" sz="900" dirty="0"/>
              <a:t>ﾀﾞｲｱﾛｸﾞ</a:t>
            </a:r>
          </a:p>
        </p:txBody>
      </p:sp>
      <p:cxnSp>
        <p:nvCxnSpPr>
          <p:cNvPr id="131" name="直線コネクタ 130"/>
          <p:cNvCxnSpPr/>
          <p:nvPr/>
        </p:nvCxnSpPr>
        <p:spPr>
          <a:xfrm>
            <a:off x="3026648" y="573325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2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47663" y="0"/>
            <a:ext cx="6432915" cy="461665"/>
          </a:xfrm>
          <a:prstGeom prst="rect">
            <a:avLst/>
          </a:prstGeom>
          <a:noFill/>
        </p:spPr>
        <p:txBody>
          <a:bodyPr wrap="none" rtlCol="0">
            <a:spAutoFit/>
          </a:bodyPr>
          <a:lstStyle/>
          <a:p>
            <a:r>
              <a:rPr lang="ja-JP" altLang="en-US" sz="2400" dirty="0"/>
              <a:t>画像メモリのデータ構造（</a:t>
            </a:r>
            <a:r>
              <a:rPr lang="en-US" altLang="ja-JP" sz="2400" dirty="0" err="1"/>
              <a:t>CDataUnit</a:t>
            </a:r>
            <a:r>
              <a:rPr lang="ja-JP" altLang="en-US" sz="2400" dirty="0"/>
              <a:t>クラスメンバ）</a:t>
            </a:r>
            <a:endParaRPr kumimoji="1" lang="ja-JP" altLang="en-US" sz="2400" dirty="0"/>
          </a:p>
        </p:txBody>
      </p:sp>
      <p:graphicFrame>
        <p:nvGraphicFramePr>
          <p:cNvPr id="16" name="表 15"/>
          <p:cNvGraphicFramePr>
            <a:graphicFrameLocks noGrp="1"/>
          </p:cNvGraphicFramePr>
          <p:nvPr>
            <p:extLst>
              <p:ext uri="{D42A27DB-BD31-4B8C-83A1-F6EECF244321}">
                <p14:modId xmlns:p14="http://schemas.microsoft.com/office/powerpoint/2010/main" val="953079378"/>
              </p:ext>
            </p:extLst>
          </p:nvPr>
        </p:nvGraphicFramePr>
        <p:xfrm>
          <a:off x="179512" y="476060"/>
          <a:ext cx="8784976" cy="6400800"/>
        </p:xfrm>
        <a:graphic>
          <a:graphicData uri="http://schemas.openxmlformats.org/drawingml/2006/table">
            <a:tbl>
              <a:tblPr/>
              <a:tblGrid>
                <a:gridCol w="1440160">
                  <a:extLst>
                    <a:ext uri="{9D8B030D-6E8A-4147-A177-3AD203B41FA5}">
                      <a16:colId xmlns:a16="http://schemas.microsoft.com/office/drawing/2014/main" val="20000"/>
                    </a:ext>
                  </a:extLst>
                </a:gridCol>
                <a:gridCol w="821488">
                  <a:extLst>
                    <a:ext uri="{9D8B030D-6E8A-4147-A177-3AD203B41FA5}">
                      <a16:colId xmlns:a16="http://schemas.microsoft.com/office/drawing/2014/main" val="20001"/>
                    </a:ext>
                  </a:extLst>
                </a:gridCol>
                <a:gridCol w="5083168">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a:txBody>
                    <a:bodyPr/>
                    <a:lstStyle/>
                    <a:p>
                      <a:r>
                        <a:rPr kumimoji="1" lang="ja-JP" altLang="en-US" sz="1200" dirty="0"/>
                        <a:t>概略メモリサイズ</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画像データの名前。ファイルから入力直後はファイル名が入る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画像データサイズ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幅／高さ／チャネル数／ページ数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8435">
                <a:tc rowSpan="13">
                  <a:txBody>
                    <a:bodyPr/>
                    <a:lstStyle/>
                    <a:p>
                      <a:r>
                        <a:rPr kumimoji="1" lang="ja-JP" altLang="en-US" sz="1200" dirty="0"/>
                        <a:t>画像データ配列</a:t>
                      </a:r>
                      <a:endParaRPr kumimoji="1" lang="en-US" altLang="ja-JP" sz="1200" dirty="0"/>
                    </a:p>
                    <a:p>
                      <a:r>
                        <a:rPr kumimoji="1" lang="en-US" altLang="ja-JP" sz="1200" dirty="0"/>
                        <a:t>※</a:t>
                      </a:r>
                      <a:r>
                        <a:rPr kumimoji="1" lang="ja-JP" altLang="en-US" sz="1200" dirty="0"/>
                        <a:t>右記のデータ型のどれか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8435">
                <a:tc vMerge="1">
                  <a:txBody>
                    <a:bodyPr/>
                    <a:lstStyle/>
                    <a:p>
                      <a:endParaRPr kumimoji="1" lang="ja-JP" altLang="en-US"/>
                    </a:p>
                  </a:txBody>
                  <a:tcPr/>
                </a:tc>
                <a:tc>
                  <a:txBody>
                    <a:bodyPr/>
                    <a:lstStyle/>
                    <a:p>
                      <a:r>
                        <a:rPr kumimoji="1" lang="en-US" altLang="ja-JP" sz="1200" dirty="0"/>
                        <a:t>SHORT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画素当たり符号つき</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8435">
                <a:tc vMerge="1">
                  <a:txBody>
                    <a:bodyPr/>
                    <a:lstStyle/>
                    <a:p>
                      <a:endParaRPr kumimoji="1" lang="ja-JP" altLang="en-US"/>
                    </a:p>
                  </a:txBody>
                  <a:tcPr/>
                </a:tc>
                <a:tc>
                  <a:txBody>
                    <a:bodyPr/>
                    <a:lstStyle/>
                    <a:p>
                      <a:r>
                        <a:rPr kumimoji="1" lang="en-US" altLang="ja-JP" sz="1200" dirty="0"/>
                        <a:t>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8435">
                <a:tc vMerge="1">
                  <a:txBody>
                    <a:bodyPr/>
                    <a:lstStyle/>
                    <a:p>
                      <a:endParaRPr kumimoji="1" lang="ja-JP" altLang="en-US"/>
                    </a:p>
                  </a:txBody>
                  <a:tcPr/>
                </a:tc>
                <a:tc>
                  <a:txBody>
                    <a:bodyPr/>
                    <a:lstStyle/>
                    <a:p>
                      <a:r>
                        <a:rPr kumimoji="1" lang="en-US" altLang="ja-JP" sz="1200" dirty="0"/>
                        <a:t>LONG</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画素当たり符号つき</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58435">
                <a:tc vMerge="1">
                  <a:txBody>
                    <a:bodyPr/>
                    <a:lstStyle/>
                    <a:p>
                      <a:endParaRPr kumimoji="1" lang="ja-JP" altLang="en-US"/>
                    </a:p>
                  </a:txBody>
                  <a:tcPr/>
                </a:tc>
                <a:tc>
                  <a:txBody>
                    <a:bodyPr/>
                    <a:lstStyle/>
                    <a:p>
                      <a:r>
                        <a:rPr kumimoji="1" lang="en-US" altLang="ja-JP" sz="1200" dirty="0"/>
                        <a:t>DWORD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8435">
                <a:tc vMerge="1">
                  <a:txBody>
                    <a:bodyPr/>
                    <a:lstStyle/>
                    <a:p>
                      <a:endParaRPr kumimoji="1" lang="ja-JP" altLang="en-US"/>
                    </a:p>
                  </a:txBody>
                  <a:tcPr/>
                </a:tc>
                <a:tc>
                  <a:txBody>
                    <a:bodyPr/>
                    <a:lstStyle/>
                    <a:p>
                      <a:r>
                        <a:rPr kumimoji="1" lang="en-US" altLang="ja-JP" sz="1200" dirty="0"/>
                        <a:t>FLOAT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8435">
                <a:tc vMerge="1">
                  <a:txBody>
                    <a:bodyPr/>
                    <a:lstStyle/>
                    <a:p>
                      <a:endParaRPr kumimoji="1" lang="ja-JP" altLang="en-US"/>
                    </a:p>
                  </a:txBody>
                  <a:tcPr/>
                </a:tc>
                <a:tc>
                  <a:txBody>
                    <a:bodyPr/>
                    <a:lstStyle/>
                    <a:p>
                      <a:r>
                        <a:rPr kumimoji="1" lang="en-US" altLang="ja-JP" sz="1200" dirty="0"/>
                        <a:t>RGB</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en-US" altLang="ja-JP" sz="1200" baseline="0" dirty="0"/>
                        <a:t>×3</a:t>
                      </a:r>
                      <a:r>
                        <a:rPr kumimoji="1" lang="ja-JP" altLang="en-US" sz="1200" baseline="0" dirty="0"/>
                        <a:t>チャネルで表現されたカラー静止画</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8435">
                <a:tc vMerge="1">
                  <a:txBody>
                    <a:bodyPr/>
                    <a:lstStyle/>
                    <a:p>
                      <a:endParaRPr kumimoji="1" lang="ja-JP" altLang="en-US"/>
                    </a:p>
                  </a:txBody>
                  <a:tcPr/>
                </a:tc>
                <a:tc>
                  <a:txBody>
                    <a:bodyPr/>
                    <a:lstStyle/>
                    <a:p>
                      <a:r>
                        <a:rPr kumimoji="1" lang="en-US" altLang="ja-JP" sz="1200" dirty="0"/>
                        <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複数ページで表現された濃淡動画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a:t>
                      </a:r>
                      <a:r>
                        <a:rPr kumimoji="1" lang="ja-JP" altLang="en-US" sz="1200" dirty="0"/>
                        <a:t>ﾍﾟｰｼﾞ数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8435">
                <a:tc vMerge="1">
                  <a:txBody>
                    <a:bodyPr/>
                    <a:lstStyle/>
                    <a:p>
                      <a:endParaRPr kumimoji="1" lang="ja-JP" altLang="en-US"/>
                    </a:p>
                  </a:txBody>
                  <a:tcPr/>
                </a:tc>
                <a:tc>
                  <a:txBody>
                    <a:bodyPr/>
                    <a:lstStyle/>
                    <a:p>
                      <a:r>
                        <a:rPr kumimoji="1" lang="en-US" altLang="ja-JP" sz="1200" dirty="0"/>
                        <a:t>FLOAT3D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×4</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58435">
                <a:tc vMerge="1">
                  <a:txBody>
                    <a:bodyPr/>
                    <a:lstStyle/>
                    <a:p>
                      <a:endParaRPr kumimoji="1" lang="ja-JP" altLang="en-US"/>
                    </a:p>
                  </a:txBody>
                  <a:tcPr/>
                </a:tc>
                <a:tc>
                  <a:txBody>
                    <a:bodyPr/>
                    <a:lstStyle/>
                    <a:p>
                      <a:r>
                        <a:rPr kumimoji="1" lang="en-US" altLang="ja-JP" sz="1200" dirty="0"/>
                        <a:t>RGB3D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画素あたり符号なし</a:t>
                      </a:r>
                      <a:r>
                        <a:rPr kumimoji="1" lang="en-US" altLang="ja-JP" sz="1200" dirty="0"/>
                        <a:t>8bit×3</a:t>
                      </a:r>
                      <a:r>
                        <a:rPr kumimoji="1" lang="ja-JP" altLang="en-US" sz="1200" dirty="0"/>
                        <a:t>チャネル</a:t>
                      </a:r>
                      <a:r>
                        <a:rPr kumimoji="1" lang="en-US" altLang="ja-JP" sz="1200" dirty="0"/>
                        <a:t>×</a:t>
                      </a:r>
                      <a:r>
                        <a:rPr kumimoji="1" lang="ja-JP" altLang="en-US" sz="1200" dirty="0"/>
                        <a:t>複数ページで表現されたカラー動画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58435">
                <a:tc vMerge="1">
                  <a:txBody>
                    <a:bodyPr/>
                    <a:lstStyle/>
                    <a:p>
                      <a:endParaRPr kumimoji="1" lang="ja-JP" altLang="en-US"/>
                    </a:p>
                  </a:txBody>
                  <a:tcPr/>
                </a:tc>
                <a:tc>
                  <a:txBody>
                    <a:bodyPr/>
                    <a:lstStyle/>
                    <a:p>
                      <a:r>
                        <a:rPr kumimoji="1" lang="en-US" altLang="ja-JP" sz="1200" dirty="0"/>
                        <a:t>XY</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×2</a:t>
                      </a:r>
                      <a:r>
                        <a:rPr kumimoji="1" lang="ja-JP" altLang="en-US" sz="1200" dirty="0"/>
                        <a:t>チャネルで表現された</a:t>
                      </a:r>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58435">
                <a:tc vMerge="1">
                  <a:txBody>
                    <a:bodyPr/>
                    <a:lstStyle/>
                    <a:p>
                      <a:endParaRPr kumimoji="1" lang="ja-JP" altLang="en-US"/>
                    </a:p>
                  </a:txBody>
                  <a:tcPr/>
                </a:tc>
                <a:tc>
                  <a:txBody>
                    <a:bodyPr/>
                    <a:lstStyle/>
                    <a:p>
                      <a:r>
                        <a:rPr kumimoji="1" lang="en-US" altLang="ja-JP" sz="1200" dirty="0"/>
                        <a:t>XYZ</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×3</a:t>
                      </a:r>
                      <a:r>
                        <a:rPr kumimoji="1" lang="ja-JP" altLang="en-US" sz="1200" dirty="0"/>
                        <a:t>チャネルで表現された</a:t>
                      </a:r>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16870">
                <a:tc vMerge="1">
                  <a:txBody>
                    <a:bodyPr/>
                    <a:lstStyle/>
                    <a:p>
                      <a:endParaRPr kumimoji="1" lang="ja-JP" altLang="en-US"/>
                    </a:p>
                  </a:txBody>
                  <a:tcPr/>
                </a:tc>
                <a:tc>
                  <a:txBody>
                    <a:bodyPr/>
                    <a:lstStyle/>
                    <a:p>
                      <a:r>
                        <a:rPr kumimoji="1" lang="en-US" altLang="ja-JP" sz="1200" dirty="0"/>
                        <a:t>COMPLEX</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浮動小数点の実部／虚部／絶対値／偏角で表現された複素数分布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58435">
                <a:tc>
                  <a:txBody>
                    <a:bodyPr/>
                    <a:lstStyle/>
                    <a:p>
                      <a:r>
                        <a:rPr kumimoji="1" lang="ja-JP" altLang="en-US" sz="1200" dirty="0"/>
                        <a:t>表示画像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16870">
                <a:tc>
                  <a:txBody>
                    <a:bodyPr/>
                    <a:lstStyle/>
                    <a:p>
                      <a:r>
                        <a:rPr kumimoji="1" lang="ja-JP" altLang="en-US" sz="1200" dirty="0"/>
                        <a:t>表示画像生成パラメタ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表示する画像データ値の最大（</a:t>
                      </a:r>
                      <a:r>
                        <a:rPr kumimoji="1" lang="en-US" altLang="ja-JP" sz="1200" dirty="0" err="1"/>
                        <a:t>BrightMax</a:t>
                      </a:r>
                      <a:r>
                        <a:rPr kumimoji="1" lang="ja-JP" altLang="en-US" sz="1200" dirty="0"/>
                        <a:t>）と最小（</a:t>
                      </a:r>
                      <a:r>
                        <a:rPr kumimoji="1" lang="en-US" altLang="ja-JP" sz="1200" dirty="0" err="1"/>
                        <a:t>BrightMin</a:t>
                      </a:r>
                      <a:r>
                        <a:rPr kumimoji="1" lang="ja-JP" altLang="en-US" sz="1200" dirty="0"/>
                        <a:t>）</a:t>
                      </a:r>
                      <a:endParaRPr kumimoji="1" lang="en-US" altLang="ja-JP" sz="1200" dirty="0"/>
                    </a:p>
                    <a:p>
                      <a:r>
                        <a:rPr kumimoji="1" lang="en-US" altLang="ja-JP" sz="1200" dirty="0"/>
                        <a:t>    &lt;</a:t>
                      </a:r>
                      <a:r>
                        <a:rPr kumimoji="1" lang="ja-JP" altLang="en-US" sz="1200" dirty="0"/>
                        <a:t>表示画像の濃度</a:t>
                      </a:r>
                      <a:r>
                        <a:rPr kumimoji="1" lang="en-US" altLang="ja-JP" sz="1200" dirty="0"/>
                        <a:t>&gt; =  (&lt;</a:t>
                      </a:r>
                      <a:r>
                        <a:rPr kumimoji="1" lang="ja-JP" altLang="en-US" sz="1200" dirty="0"/>
                        <a:t>画像データ値</a:t>
                      </a:r>
                      <a:r>
                        <a:rPr kumimoji="1" lang="en-US" altLang="ja-JP" sz="1200" dirty="0"/>
                        <a:t>&gt; -  </a:t>
                      </a:r>
                      <a:r>
                        <a:rPr kumimoji="1" lang="en-US" altLang="ja-JP" sz="1200" dirty="0" err="1"/>
                        <a:t>BrightMin</a:t>
                      </a:r>
                      <a:r>
                        <a:rPr kumimoji="1" lang="en-US" altLang="ja-JP" sz="1200" dirty="0"/>
                        <a:t>) / (</a:t>
                      </a:r>
                      <a:r>
                        <a:rPr kumimoji="1" lang="en-US" altLang="ja-JP" sz="1200" dirty="0" err="1"/>
                        <a:t>BrightMax</a:t>
                      </a:r>
                      <a:r>
                        <a:rPr kumimoji="1" lang="en-US" altLang="ja-JP" sz="1200" dirty="0"/>
                        <a:t> - </a:t>
                      </a:r>
                      <a:r>
                        <a:rPr kumimoji="1" lang="en-US" altLang="ja-JP" sz="1200" dirty="0" err="1"/>
                        <a:t>BrightMin</a:t>
                      </a:r>
                      <a:r>
                        <a:rPr kumimoji="1" lang="en-US" altLang="ja-JP" sz="1200" dirty="0"/>
                        <a:t>) ×255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16870">
                <a:tc>
                  <a:txBody>
                    <a:bodyPr/>
                    <a:lstStyle/>
                    <a:p>
                      <a:r>
                        <a:rPr kumimoji="1" lang="ja-JP" altLang="en-US" sz="1200" dirty="0"/>
                        <a:t>表示ﾁｬﾈﾙ／ﾍﾟｰｼﾞ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画像データが複数チャネル</a:t>
                      </a:r>
                      <a:r>
                        <a:rPr kumimoji="1" lang="en-US" altLang="ja-JP" sz="1200" dirty="0"/>
                        <a:t>or</a:t>
                      </a:r>
                      <a:r>
                        <a:rPr kumimoji="1" lang="ja-JP" altLang="en-US" sz="1200" dirty="0"/>
                        <a:t>複数ページを持つ型のときは、表示する画像のチャネルとページ番号を表す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58435">
                <a:tc>
                  <a:txBody>
                    <a:bodyPr/>
                    <a:lstStyle/>
                    <a:p>
                      <a:r>
                        <a:rPr kumimoji="1" lang="ja-JP" altLang="en-US" sz="1200" dirty="0"/>
                        <a:t>表示拡大率／ｵﾌｾｯﾄ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メインウィンドウに表示画像を表示するときの、拡大率と表示位置のｵﾌｾｯﾄ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16870">
                <a:tc>
                  <a:txBody>
                    <a:bodyPr/>
                    <a:lstStyle/>
                    <a:p>
                      <a:r>
                        <a:rPr kumimoji="1" lang="ja-JP" altLang="en-US" sz="1200" dirty="0"/>
                        <a:t>画像ﾃﾞｰﾀ統計</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画像データの平均値と標準偏差。画像データが複数チャネル</a:t>
                      </a:r>
                      <a:r>
                        <a:rPr kumimoji="1" lang="en-US" altLang="ja-JP" sz="1200" dirty="0"/>
                        <a:t>or</a:t>
                      </a:r>
                      <a:r>
                        <a:rPr kumimoji="1" lang="ja-JP" altLang="en-US" sz="1200" dirty="0"/>
                        <a:t>複数ページを持つ型のときは、現在表示されている画像のものとなる。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316870">
                <a:tc>
                  <a:txBody>
                    <a:bodyPr/>
                    <a:lstStyle/>
                    <a:p>
                      <a:r>
                        <a:rPr kumimoji="1" lang="ja-JP" altLang="en-US" sz="1200" dirty="0"/>
                        <a:t>マスクのデータ列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画素単位で画像をマスキングする。マスキングされた画素は表示画像では黒く塗りつぶされる。また濃度統計や濃度ヒストグラム作成の対象から外される。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58435">
                <a:tc>
                  <a:txBody>
                    <a:bodyPr/>
                    <a:lstStyle/>
                    <a:p>
                      <a:r>
                        <a:rPr kumimoji="1" lang="ja-JP" altLang="en-US" sz="1200" dirty="0"/>
                        <a:t>マスク使用フラグ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濃度統計や濃度ヒストグラム作成時にマスクを使うかどうか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633740">
                <a:tc>
                  <a:txBody>
                    <a:bodyPr/>
                    <a:lstStyle/>
                    <a:p>
                      <a:r>
                        <a:rPr kumimoji="1" lang="ja-JP" altLang="en-US" sz="1200" dirty="0"/>
                        <a:t>作業領域</a:t>
                      </a:r>
                      <a:endParaRPr kumimoji="1" lang="en-US" altLang="ja-JP" sz="1200" dirty="0"/>
                    </a:p>
                    <a:p>
                      <a:r>
                        <a:rPr kumimoji="1" lang="ja-JP" altLang="en-US" sz="1200" dirty="0"/>
                        <a:t>（</a:t>
                      </a:r>
                      <a:r>
                        <a:rPr kumimoji="1" lang="en-US" altLang="ja-JP" sz="1200" b="1" dirty="0" err="1"/>
                        <a:t>CWorkArea</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画像処理を行う領域を表す図形（矩形／直線／楕円／円周）。複数設定可能（最大</a:t>
                      </a:r>
                      <a:r>
                        <a:rPr kumimoji="1" lang="en-US" altLang="ja-JP" sz="1200" dirty="0"/>
                        <a:t>10</a:t>
                      </a:r>
                      <a:r>
                        <a:rPr kumimoji="1" lang="ja-JP" altLang="en-US" sz="1200" dirty="0"/>
                        <a:t>）。</a:t>
                      </a:r>
                      <a:endParaRPr kumimoji="1" lang="en-US" altLang="ja-JP" sz="1200" dirty="0"/>
                    </a:p>
                    <a:p>
                      <a:r>
                        <a:rPr kumimoji="1" lang="ja-JP" altLang="en-US" sz="1200" dirty="0"/>
                        <a:t>メインウィンドウの画像表示領域に緑色の線で表示される</a:t>
                      </a:r>
                      <a:endParaRPr kumimoji="1" lang="en-US" altLang="ja-JP" sz="1200" dirty="0"/>
                    </a:p>
                    <a:p>
                      <a:r>
                        <a:rPr kumimoji="1" lang="ja-JP" altLang="en-US" sz="1200" dirty="0"/>
                        <a:t>領域内のみ濃度統計や濃度ヒストグラム作成の対象となる。</a:t>
                      </a:r>
                      <a:endParaRPr kumimoji="1" lang="en-US" altLang="ja-JP" sz="1200" dirty="0"/>
                    </a:p>
                    <a:p>
                      <a:r>
                        <a:rPr kumimoji="1" lang="ja-JP" altLang="en-US" sz="1200" dirty="0"/>
                        <a:t>矩形領域の場合は、フィルタ／幾何変換などの画像処理の範囲限定として使える。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58435">
                <a:tc>
                  <a:txBody>
                    <a:bodyPr/>
                    <a:lstStyle/>
                    <a:p>
                      <a:r>
                        <a:rPr kumimoji="1" lang="ja-JP" altLang="en-US" sz="1200" dirty="0"/>
                        <a:t>作業領域使用フラグ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濃度統計や濃度ヒストグラム作成時および画像処理時に作業領域を使うかどうか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316870">
                <a:tc>
                  <a:txBody>
                    <a:bodyPr/>
                    <a:lstStyle/>
                    <a:p>
                      <a:r>
                        <a:rPr kumimoji="1" lang="ja-JP" altLang="en-US" sz="1200" dirty="0"/>
                        <a:t>マーク</a:t>
                      </a:r>
                      <a:endParaRPr kumimoji="1" lang="en-US" altLang="ja-JP" sz="1200" dirty="0"/>
                    </a:p>
                    <a:p>
                      <a:r>
                        <a:rPr kumimoji="1" lang="ja-JP" altLang="en-US" sz="1200" dirty="0"/>
                        <a:t>（</a:t>
                      </a:r>
                      <a:r>
                        <a:rPr kumimoji="1" lang="en-US" altLang="ja-JP" sz="1200" b="1" dirty="0" err="1"/>
                        <a:t>CMark</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gridSpan="2">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メインウィンドウの画像表示領域に緑の十字カーソルが表示される。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en-US" altLang="ja-JP" sz="1200" dirty="0"/>
                        <a:t>255×32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3187565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2792"/>
            <a:ext cx="3167855" cy="461665"/>
          </a:xfrm>
          <a:prstGeom prst="rect">
            <a:avLst/>
          </a:prstGeom>
          <a:noFill/>
        </p:spPr>
        <p:txBody>
          <a:bodyPr wrap="none" rtlCol="0">
            <a:spAutoFit/>
          </a:bodyPr>
          <a:lstStyle/>
          <a:p>
            <a:r>
              <a:rPr lang="ja-JP" altLang="en-US" sz="2400" dirty="0"/>
              <a:t>画像データ配列の構造</a:t>
            </a:r>
            <a:endParaRPr lang="en-US" altLang="ja-JP" sz="2400" dirty="0"/>
          </a:p>
        </p:txBody>
      </p:sp>
      <p:graphicFrame>
        <p:nvGraphicFramePr>
          <p:cNvPr id="5" name="表 4"/>
          <p:cNvGraphicFramePr>
            <a:graphicFrameLocks noGrp="1"/>
          </p:cNvGraphicFramePr>
          <p:nvPr>
            <p:extLst>
              <p:ext uri="{D42A27DB-BD31-4B8C-83A1-F6EECF244321}">
                <p14:modId xmlns:p14="http://schemas.microsoft.com/office/powerpoint/2010/main" val="996103343"/>
              </p:ext>
            </p:extLst>
          </p:nvPr>
        </p:nvGraphicFramePr>
        <p:xfrm>
          <a:off x="107504" y="476672"/>
          <a:ext cx="8858482" cy="6081816"/>
        </p:xfrm>
        <a:graphic>
          <a:graphicData uri="http://schemas.openxmlformats.org/drawingml/2006/table">
            <a:tbl>
              <a:tblPr/>
              <a:tblGrid>
                <a:gridCol w="1374592">
                  <a:extLst>
                    <a:ext uri="{9D8B030D-6E8A-4147-A177-3AD203B41FA5}">
                      <a16:colId xmlns:a16="http://schemas.microsoft.com/office/drawing/2014/main" val="20000"/>
                    </a:ext>
                  </a:extLst>
                </a:gridCol>
                <a:gridCol w="7483890">
                  <a:extLst>
                    <a:ext uri="{9D8B030D-6E8A-4147-A177-3AD203B41FA5}">
                      <a16:colId xmlns:a16="http://schemas.microsoft.com/office/drawing/2014/main" val="20001"/>
                    </a:ext>
                  </a:extLst>
                </a:gridCol>
              </a:tblGrid>
              <a:tr h="144016">
                <a:tc>
                  <a:txBody>
                    <a:bodyPr/>
                    <a:lstStyle/>
                    <a:p>
                      <a:r>
                        <a:rPr kumimoji="1" lang="ja-JP" altLang="en-US" sz="1200" dirty="0"/>
                        <a:t>画像データの型</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48620">
                <a:tc>
                  <a:txBody>
                    <a:bodyPr/>
                    <a:lstStyle/>
                    <a:p>
                      <a:r>
                        <a:rPr kumimoji="1" lang="en-US" altLang="ja-JP" sz="1200" dirty="0"/>
                        <a:t>BYTE</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8620">
                <a:tc>
                  <a:txBody>
                    <a:bodyPr/>
                    <a:lstStyle/>
                    <a:p>
                      <a:r>
                        <a:rPr kumimoji="1" lang="en-US" altLang="ja-JP" sz="1200" dirty="0"/>
                        <a:t>RGB</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DWORD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SHORT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LONG</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FLOAT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XY</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en-US" altLang="ja-JP" sz="1200" dirty="0"/>
                        <a:t>XYZ</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32048">
                <a:tc>
                  <a:txBody>
                    <a:bodyPr/>
                    <a:lstStyle/>
                    <a:p>
                      <a:r>
                        <a:rPr kumimoji="1" lang="en-US" altLang="ja-JP" sz="1200" dirty="0"/>
                        <a:t>COMPLEX</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65192">
                <a:tc>
                  <a:txBody>
                    <a:bodyPr/>
                    <a:lstStyle/>
                    <a:p>
                      <a:r>
                        <a:rPr kumimoji="1" lang="en-US" altLang="ja-JP" sz="120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04056">
                <a:tc>
                  <a:txBody>
                    <a:bodyPr/>
                    <a:lstStyle/>
                    <a:p>
                      <a:r>
                        <a:rPr kumimoji="1" lang="en-US" altLang="ja-JP" sz="1200" dirty="0"/>
                        <a:t>RGB3D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576064">
                <a:tc>
                  <a:txBody>
                    <a:bodyPr/>
                    <a:lstStyle/>
                    <a:p>
                      <a:r>
                        <a:rPr kumimoji="1" lang="en-US" altLang="ja-JP" sz="1200" dirty="0"/>
                        <a:t>FLOAT3D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6" name="正方形/長方形 5"/>
          <p:cNvSpPr/>
          <p:nvPr/>
        </p:nvSpPr>
        <p:spPr>
          <a:xfrm>
            <a:off x="2010546" y="83671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3" name="正方形/長方形 12"/>
          <p:cNvSpPr/>
          <p:nvPr/>
        </p:nvSpPr>
        <p:spPr>
          <a:xfrm>
            <a:off x="2010545" y="214272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5" name="直線矢印コネクタ 14"/>
          <p:cNvCxnSpPr/>
          <p:nvPr/>
        </p:nvCxnSpPr>
        <p:spPr>
          <a:xfrm>
            <a:off x="2010545" y="207072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586609" y="198884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28" name="直線矢印コネクタ 27"/>
          <p:cNvCxnSpPr/>
          <p:nvPr/>
        </p:nvCxnSpPr>
        <p:spPr>
          <a:xfrm>
            <a:off x="2010545" y="76470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020462" y="69269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30" name="正方形/長方形 29"/>
          <p:cNvSpPr/>
          <p:nvPr/>
        </p:nvSpPr>
        <p:spPr>
          <a:xfrm>
            <a:off x="2010545" y="1782688"/>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2" name="直線矢印コネクタ 31"/>
          <p:cNvCxnSpPr/>
          <p:nvPr/>
        </p:nvCxnSpPr>
        <p:spPr>
          <a:xfrm>
            <a:off x="2010545" y="1710680"/>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154561" y="1628800"/>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36" name="正方形/長方形 35"/>
          <p:cNvSpPr/>
          <p:nvPr/>
        </p:nvSpPr>
        <p:spPr>
          <a:xfrm>
            <a:off x="2010545" y="300682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8" name="直線矢印コネクタ 37"/>
          <p:cNvCxnSpPr/>
          <p:nvPr/>
        </p:nvCxnSpPr>
        <p:spPr>
          <a:xfrm>
            <a:off x="2010545" y="293481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586609" y="285293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2" name="正方形/長方形 41"/>
          <p:cNvSpPr/>
          <p:nvPr/>
        </p:nvSpPr>
        <p:spPr>
          <a:xfrm>
            <a:off x="2010545" y="343887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44" name="直線矢印コネクタ 43"/>
          <p:cNvCxnSpPr/>
          <p:nvPr/>
        </p:nvCxnSpPr>
        <p:spPr>
          <a:xfrm>
            <a:off x="2010545" y="336686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2586609" y="328498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8" name="正方形/長方形 47"/>
          <p:cNvSpPr/>
          <p:nvPr/>
        </p:nvSpPr>
        <p:spPr>
          <a:xfrm>
            <a:off x="2010545"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49" name="直線矢印コネクタ 48"/>
          <p:cNvCxnSpPr/>
          <p:nvPr/>
        </p:nvCxnSpPr>
        <p:spPr>
          <a:xfrm>
            <a:off x="2010545"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2586609"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1" name="正方形/長方形 50"/>
          <p:cNvSpPr/>
          <p:nvPr/>
        </p:nvSpPr>
        <p:spPr>
          <a:xfrm>
            <a:off x="3666729"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53" name="直線矢印コネクタ 52"/>
          <p:cNvCxnSpPr/>
          <p:nvPr/>
        </p:nvCxnSpPr>
        <p:spPr>
          <a:xfrm>
            <a:off x="3666729"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4242793"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7" name="正方形/長方形 56"/>
          <p:cNvSpPr/>
          <p:nvPr/>
        </p:nvSpPr>
        <p:spPr>
          <a:xfrm>
            <a:off x="2010545"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58" name="直線矢印コネクタ 57"/>
          <p:cNvCxnSpPr/>
          <p:nvPr/>
        </p:nvCxnSpPr>
        <p:spPr>
          <a:xfrm>
            <a:off x="2010545"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2586609"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0" name="正方形/長方形 59"/>
          <p:cNvSpPr/>
          <p:nvPr/>
        </p:nvSpPr>
        <p:spPr>
          <a:xfrm>
            <a:off x="3666729"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61" name="直線矢印コネクタ 60"/>
          <p:cNvCxnSpPr/>
          <p:nvPr/>
        </p:nvCxnSpPr>
        <p:spPr>
          <a:xfrm>
            <a:off x="3666729"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4242793"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3" name="正方形/長方形 62"/>
          <p:cNvSpPr/>
          <p:nvPr/>
        </p:nvSpPr>
        <p:spPr>
          <a:xfrm>
            <a:off x="5322913"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cxnSp>
        <p:nvCxnSpPr>
          <p:cNvPr id="65" name="直線矢印コネクタ 64"/>
          <p:cNvCxnSpPr/>
          <p:nvPr/>
        </p:nvCxnSpPr>
        <p:spPr>
          <a:xfrm>
            <a:off x="5322913"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5898977"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9" name="正方形/長方形 68"/>
          <p:cNvSpPr/>
          <p:nvPr/>
        </p:nvSpPr>
        <p:spPr>
          <a:xfrm>
            <a:off x="1979712"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70" name="直線矢印コネクタ 69"/>
          <p:cNvCxnSpPr/>
          <p:nvPr/>
        </p:nvCxnSpPr>
        <p:spPr>
          <a:xfrm>
            <a:off x="1979712"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2555776"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2" name="正方形/長方形 71"/>
          <p:cNvSpPr/>
          <p:nvPr/>
        </p:nvSpPr>
        <p:spPr>
          <a:xfrm>
            <a:off x="3635896"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73" name="直線矢印コネクタ 72"/>
          <p:cNvCxnSpPr/>
          <p:nvPr/>
        </p:nvCxnSpPr>
        <p:spPr>
          <a:xfrm>
            <a:off x="3635896"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211960"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5" name="正方形/長方形 74"/>
          <p:cNvSpPr/>
          <p:nvPr/>
        </p:nvSpPr>
        <p:spPr>
          <a:xfrm>
            <a:off x="5292080"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76" name="直線矢印コネクタ 75"/>
          <p:cNvCxnSpPr/>
          <p:nvPr/>
        </p:nvCxnSpPr>
        <p:spPr>
          <a:xfrm>
            <a:off x="5292080"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5868144"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8" name="正方形/長方形 77"/>
          <p:cNvSpPr/>
          <p:nvPr/>
        </p:nvSpPr>
        <p:spPr>
          <a:xfrm>
            <a:off x="6949013"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80" name="直線矢印コネクタ 79"/>
          <p:cNvCxnSpPr/>
          <p:nvPr/>
        </p:nvCxnSpPr>
        <p:spPr>
          <a:xfrm>
            <a:off x="6949013"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7525077"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84" name="正方形/長方形 83"/>
          <p:cNvSpPr/>
          <p:nvPr/>
        </p:nvSpPr>
        <p:spPr>
          <a:xfrm>
            <a:off x="2050972"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85" name="直線矢印コネクタ 84"/>
          <p:cNvCxnSpPr/>
          <p:nvPr/>
        </p:nvCxnSpPr>
        <p:spPr>
          <a:xfrm>
            <a:off x="2050971"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2060888"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87" name="正方形/長方形 86"/>
          <p:cNvSpPr/>
          <p:nvPr/>
        </p:nvSpPr>
        <p:spPr>
          <a:xfrm>
            <a:off x="4211961"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0" name="テキスト ボックス 89"/>
          <p:cNvSpPr txBox="1"/>
          <p:nvPr/>
        </p:nvSpPr>
        <p:spPr>
          <a:xfrm>
            <a:off x="4788024" y="5013176"/>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91" name="直線矢印コネクタ 90"/>
          <p:cNvCxnSpPr/>
          <p:nvPr/>
        </p:nvCxnSpPr>
        <p:spPr>
          <a:xfrm>
            <a:off x="4211960"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4221877"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3" name="正方形/長方形 92"/>
          <p:cNvSpPr/>
          <p:nvPr/>
        </p:nvSpPr>
        <p:spPr>
          <a:xfrm>
            <a:off x="2483768"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4" name="テキスト ボックス 93"/>
          <p:cNvSpPr txBox="1"/>
          <p:nvPr/>
        </p:nvSpPr>
        <p:spPr>
          <a:xfrm>
            <a:off x="2493684"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5" name="正方形/長方形 94"/>
          <p:cNvSpPr/>
          <p:nvPr/>
        </p:nvSpPr>
        <p:spPr>
          <a:xfrm>
            <a:off x="2915816"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6" name="テキスト ボックス 95"/>
          <p:cNvSpPr txBox="1"/>
          <p:nvPr/>
        </p:nvSpPr>
        <p:spPr>
          <a:xfrm>
            <a:off x="2925732"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97" name="直線コネクタ 96"/>
          <p:cNvCxnSpPr/>
          <p:nvPr/>
        </p:nvCxnSpPr>
        <p:spPr>
          <a:xfrm>
            <a:off x="3415489" y="5270140"/>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2040628"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99" name="直線矢印コネクタ 98"/>
          <p:cNvCxnSpPr/>
          <p:nvPr/>
        </p:nvCxnSpPr>
        <p:spPr>
          <a:xfrm>
            <a:off x="2040628"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16692"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1" name="正方形/長方形 100"/>
          <p:cNvSpPr/>
          <p:nvPr/>
        </p:nvSpPr>
        <p:spPr>
          <a:xfrm>
            <a:off x="3696812"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102" name="直線矢印コネクタ 101"/>
          <p:cNvCxnSpPr/>
          <p:nvPr/>
        </p:nvCxnSpPr>
        <p:spPr>
          <a:xfrm>
            <a:off x="3696812"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4272876"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4" name="正方形/長方形 103"/>
          <p:cNvSpPr/>
          <p:nvPr/>
        </p:nvSpPr>
        <p:spPr>
          <a:xfrm>
            <a:off x="6372200"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106" name="直線矢印コネクタ 105"/>
          <p:cNvCxnSpPr/>
          <p:nvPr/>
        </p:nvCxnSpPr>
        <p:spPr>
          <a:xfrm>
            <a:off x="6372200"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948264"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110" name="直線コネクタ 109"/>
          <p:cNvCxnSpPr/>
          <p:nvPr/>
        </p:nvCxnSpPr>
        <p:spPr>
          <a:xfrm>
            <a:off x="5495019" y="625876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2051720" y="2574776"/>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40" name="直線矢印コネクタ 139"/>
          <p:cNvCxnSpPr/>
          <p:nvPr/>
        </p:nvCxnSpPr>
        <p:spPr>
          <a:xfrm>
            <a:off x="2051720" y="2502768"/>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195736" y="2420888"/>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cxnSp>
        <p:nvCxnSpPr>
          <p:cNvPr id="160" name="直線コネクタ 159"/>
          <p:cNvCxnSpPr/>
          <p:nvPr/>
        </p:nvCxnSpPr>
        <p:spPr>
          <a:xfrm>
            <a:off x="4794272" y="5760944"/>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8" name="グループ化 167"/>
          <p:cNvGrpSpPr/>
          <p:nvPr/>
        </p:nvGrpSpPr>
        <p:grpSpPr>
          <a:xfrm>
            <a:off x="2040628" y="1145649"/>
            <a:ext cx="1374861" cy="339135"/>
            <a:chOff x="2040628" y="1145649"/>
            <a:chExt cx="1374861" cy="339135"/>
          </a:xfrm>
        </p:grpSpPr>
        <p:sp>
          <p:nvSpPr>
            <p:cNvPr id="113" name="正方形/長方形 112"/>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16" name="正方形/長方形 115"/>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19" name="正方形/長方形 118"/>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61" name="直線矢印コネクタ 160"/>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テキスト ボックス 161"/>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69" name="グループ化 168"/>
          <p:cNvGrpSpPr/>
          <p:nvPr/>
        </p:nvGrpSpPr>
        <p:grpSpPr>
          <a:xfrm>
            <a:off x="2040627" y="5517232"/>
            <a:ext cx="1374861" cy="339135"/>
            <a:chOff x="2040628" y="1145649"/>
            <a:chExt cx="1374861" cy="339135"/>
          </a:xfrm>
        </p:grpSpPr>
        <p:sp>
          <p:nvSpPr>
            <p:cNvPr id="170" name="正方形/長方形 169"/>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1" name="正方形/長方形 170"/>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2" name="正方形/長方形 171"/>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3" name="直線矢印コネクタ 172"/>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75" name="グループ化 174"/>
          <p:cNvGrpSpPr/>
          <p:nvPr/>
        </p:nvGrpSpPr>
        <p:grpSpPr>
          <a:xfrm>
            <a:off x="3347864" y="5517232"/>
            <a:ext cx="1374861" cy="339135"/>
            <a:chOff x="2040628" y="1145649"/>
            <a:chExt cx="1374861" cy="339135"/>
          </a:xfrm>
        </p:grpSpPr>
        <p:sp>
          <p:nvSpPr>
            <p:cNvPr id="176" name="正方形/長方形 175"/>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7" name="正方形/長方形 176"/>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8" name="正方形/長方形 177"/>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9" name="直線矢印コネクタ 178"/>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81" name="グループ化 180"/>
          <p:cNvGrpSpPr/>
          <p:nvPr/>
        </p:nvGrpSpPr>
        <p:grpSpPr>
          <a:xfrm>
            <a:off x="5645411" y="5517232"/>
            <a:ext cx="1374861" cy="339135"/>
            <a:chOff x="2040628" y="1145649"/>
            <a:chExt cx="1374861" cy="339135"/>
          </a:xfrm>
        </p:grpSpPr>
        <p:sp>
          <p:nvSpPr>
            <p:cNvPr id="182" name="正方形/長方形 181"/>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83" name="正方形/長方形 182"/>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84" name="正方形/長方形 183"/>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85" name="直線矢印コネクタ 184"/>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6" name="テキスト ボックス 185"/>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spTree>
    <p:extLst>
      <p:ext uri="{BB962C8B-B14F-4D97-AF65-F5344CB8AC3E}">
        <p14:creationId xmlns:p14="http://schemas.microsoft.com/office/powerpoint/2010/main" val="325529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03648" y="0"/>
            <a:ext cx="6461064" cy="461665"/>
          </a:xfrm>
          <a:prstGeom prst="rect">
            <a:avLst/>
          </a:prstGeom>
          <a:noFill/>
        </p:spPr>
        <p:txBody>
          <a:bodyPr wrap="none" rtlCol="0">
            <a:spAutoFit/>
          </a:bodyPr>
          <a:lstStyle/>
          <a:p>
            <a:r>
              <a:rPr lang="ja-JP" altLang="en-US" sz="2400" dirty="0"/>
              <a:t>作業領域のデータ構造（</a:t>
            </a:r>
            <a:r>
              <a:rPr lang="en-US" altLang="ja-JP" sz="2400" dirty="0" err="1"/>
              <a:t>CWorkArea</a:t>
            </a:r>
            <a:r>
              <a:rPr lang="ja-JP" altLang="en-US" sz="2400" dirty="0"/>
              <a:t>クラスメンバ）</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2938971681"/>
              </p:ext>
            </p:extLst>
          </p:nvPr>
        </p:nvGraphicFramePr>
        <p:xfrm>
          <a:off x="539552" y="849763"/>
          <a:ext cx="7992888" cy="164592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19131">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19131">
                <a:tc>
                  <a:txBody>
                    <a:bodyPr/>
                    <a:lstStyle/>
                    <a:p>
                      <a:r>
                        <a:rPr kumimoji="1" lang="ja-JP" altLang="en-US" sz="1200" dirty="0"/>
                        <a:t>図形タイプ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矩形／直線／楕円／円週／なし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OR</a:t>
                      </a:r>
                      <a:r>
                        <a:rPr kumimoji="1" lang="ja-JP" altLang="en-US" sz="1200" dirty="0"/>
                        <a:t>領域／</a:t>
                      </a:r>
                      <a:r>
                        <a:rPr kumimoji="1" lang="en-US" altLang="ja-JP" sz="1200" dirty="0"/>
                        <a:t>NOT</a:t>
                      </a:r>
                      <a:r>
                        <a:rPr kumimoji="1" lang="ja-JP" altLang="en-US" sz="1200" dirty="0"/>
                        <a:t>領域</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Not</a:t>
                      </a:r>
                      <a:r>
                        <a:rPr kumimoji="1" lang="ja-JP" altLang="en-US" sz="1200" dirty="0"/>
                        <a:t>領域にした場合は、ヒストグラム作成などでその領域が除外される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11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図形の座標データ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図形の種類に応じて内容が異なる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矩形の場合：　左上頂点座標</a:t>
                      </a:r>
                      <a:r>
                        <a:rPr kumimoji="1" lang="en-US" altLang="ja-JP" sz="1200" dirty="0"/>
                        <a:t>(x0,y0)</a:t>
                      </a:r>
                      <a:r>
                        <a:rPr kumimoji="1" lang="ja-JP" altLang="en-US" sz="1200" dirty="0" err="1"/>
                        <a:t>、</a:t>
                      </a:r>
                      <a:r>
                        <a:rPr kumimoji="1" lang="ja-JP" altLang="en-US" sz="1200" dirty="0"/>
                        <a:t>右下頂点座標</a:t>
                      </a:r>
                      <a:r>
                        <a:rPr kumimoji="1" lang="en-US" altLang="ja-JP" sz="1200" dirty="0"/>
                        <a:t>(x1,y1)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直線の場合：　始点座標</a:t>
                      </a:r>
                      <a:r>
                        <a:rPr kumimoji="1" lang="en-US" altLang="ja-JP" sz="1200" dirty="0"/>
                        <a:t>(x0,y0)</a:t>
                      </a:r>
                      <a:r>
                        <a:rPr kumimoji="1" lang="ja-JP" altLang="en-US" sz="1200" dirty="0" err="1"/>
                        <a:t>、</a:t>
                      </a:r>
                      <a:r>
                        <a:rPr kumimoji="1" lang="ja-JP" altLang="en-US" sz="1200" dirty="0"/>
                        <a:t>終点座標</a:t>
                      </a:r>
                      <a:r>
                        <a:rPr kumimoji="1" lang="en-US" altLang="ja-JP" sz="1200" dirty="0"/>
                        <a:t>(x1,y1)</a:t>
                      </a:r>
                      <a:r>
                        <a:rPr kumimoji="1" lang="ja-JP" altLang="en-US" sz="1200" dirty="0" err="1"/>
                        <a:t>、</a:t>
                      </a:r>
                      <a:r>
                        <a:rPr kumimoji="1" lang="ja-JP" altLang="en-US" sz="1200" dirty="0"/>
                        <a:t>線幅</a:t>
                      </a:r>
                      <a:r>
                        <a:rPr kumimoji="1" lang="en-US" altLang="ja-JP" sz="1200" dirty="0"/>
                        <a:t>W</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楕円の場合：　中心座標</a:t>
                      </a:r>
                      <a:r>
                        <a:rPr kumimoji="1" lang="en-US" altLang="ja-JP" sz="1200" dirty="0"/>
                        <a:t>(</a:t>
                      </a:r>
                      <a:r>
                        <a:rPr kumimoji="1" lang="en-US" altLang="ja-JP" sz="1200" dirty="0" err="1"/>
                        <a:t>x,y</a:t>
                      </a:r>
                      <a:r>
                        <a:rPr kumimoji="1" lang="en-US" altLang="ja-JP" sz="1200" dirty="0"/>
                        <a:t>)</a:t>
                      </a:r>
                      <a:r>
                        <a:rPr kumimoji="1" lang="ja-JP" altLang="en-US" sz="1200" dirty="0"/>
                        <a:t>と、</a:t>
                      </a:r>
                      <a:r>
                        <a:rPr kumimoji="1" lang="en-US" altLang="ja-JP" sz="1200" dirty="0"/>
                        <a:t>X,Y</a:t>
                      </a:r>
                      <a:r>
                        <a:rPr kumimoji="1" lang="ja-JP" altLang="en-US" sz="1200" dirty="0"/>
                        <a:t>それぞれの半径</a:t>
                      </a:r>
                      <a:r>
                        <a:rPr kumimoji="1" lang="en-US" altLang="ja-JP" sz="1200" dirty="0"/>
                        <a:t>(</a:t>
                      </a:r>
                      <a:r>
                        <a:rPr kumimoji="1" lang="en-US" altLang="ja-JP" sz="1200" dirty="0" err="1"/>
                        <a:t>rx,ry</a:t>
                      </a:r>
                      <a:r>
                        <a:rPr kumimoji="1" lang="en-US" altLang="ja-JP" sz="1200" dirty="0"/>
                        <a:t>)</a:t>
                      </a:r>
                      <a:r>
                        <a:rPr kumimoji="1" lang="ja-JP" altLang="en-US" sz="1200" dirty="0"/>
                        <a:t>　　</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a:t>
                      </a:r>
                      <a:r>
                        <a:rPr kumimoji="1" lang="ja-JP" altLang="en-US" sz="1200" dirty="0"/>
                        <a:t>回転は許容しない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円周の場合：　中心座標</a:t>
                      </a:r>
                      <a:r>
                        <a:rPr kumimoji="1" lang="en-US" altLang="ja-JP" sz="1200" dirty="0"/>
                        <a:t>(</a:t>
                      </a:r>
                      <a:r>
                        <a:rPr kumimoji="1" lang="en-US" altLang="ja-JP" sz="1200" dirty="0" err="1"/>
                        <a:t>x,y</a:t>
                      </a:r>
                      <a:r>
                        <a:rPr kumimoji="1" lang="en-US" altLang="ja-JP" sz="1200" dirty="0"/>
                        <a:t>)</a:t>
                      </a:r>
                      <a:r>
                        <a:rPr kumimoji="1" lang="ja-JP" altLang="en-US" sz="1200" dirty="0" err="1"/>
                        <a:t>、</a:t>
                      </a:r>
                      <a:r>
                        <a:rPr kumimoji="1" lang="ja-JP" altLang="en-US" sz="1200" dirty="0"/>
                        <a:t>半径 </a:t>
                      </a:r>
                      <a:r>
                        <a:rPr kumimoji="1" lang="en-US" altLang="ja-JP" sz="1200" dirty="0"/>
                        <a:t>r</a:t>
                      </a:r>
                      <a:r>
                        <a:rPr kumimoji="1" lang="ja-JP" altLang="en-US" sz="1200" dirty="0" err="1"/>
                        <a:t>、</a:t>
                      </a:r>
                      <a:r>
                        <a:rPr kumimoji="1" lang="ja-JP" altLang="en-US" sz="1200" dirty="0"/>
                        <a:t>　円周幅</a:t>
                      </a:r>
                      <a:r>
                        <a:rPr kumimoji="1" lang="en-US" altLang="ja-JP" sz="1200" dirty="0"/>
                        <a:t>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2932343" y="524468"/>
            <a:ext cx="3829895"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10</a:t>
            </a:r>
            <a:r>
              <a:rPr kumimoji="1" lang="ja-JP" altLang="en-US" sz="1400" dirty="0"/>
              <a:t>の図形）</a:t>
            </a:r>
          </a:p>
        </p:txBody>
      </p:sp>
    </p:spTree>
    <p:extLst>
      <p:ext uri="{BB962C8B-B14F-4D97-AF65-F5344CB8AC3E}">
        <p14:creationId xmlns:p14="http://schemas.microsoft.com/office/powerpoint/2010/main" val="2585573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759608" y="-27384"/>
            <a:ext cx="5456943" cy="461665"/>
          </a:xfrm>
          <a:prstGeom prst="rect">
            <a:avLst/>
          </a:prstGeom>
          <a:noFill/>
        </p:spPr>
        <p:txBody>
          <a:bodyPr wrap="none" rtlCol="0">
            <a:spAutoFit/>
          </a:bodyPr>
          <a:lstStyle/>
          <a:p>
            <a:r>
              <a:rPr lang="ja-JP" altLang="en-US" sz="2400" dirty="0"/>
              <a:t>マークのデータ構造（</a:t>
            </a:r>
            <a:r>
              <a:rPr lang="en-US" altLang="ja-JP" sz="2400" dirty="0" err="1"/>
              <a:t>CMark</a:t>
            </a:r>
            <a:r>
              <a:rPr lang="ja-JP" altLang="en-US" sz="2400" dirty="0"/>
              <a:t>クラスメンバ）</a:t>
            </a:r>
            <a:endParaRPr kumimoji="1" lang="ja-JP" altLang="en-US" sz="2400" dirty="0"/>
          </a:p>
        </p:txBody>
      </p:sp>
      <p:graphicFrame>
        <p:nvGraphicFramePr>
          <p:cNvPr id="7" name="表 6"/>
          <p:cNvGraphicFramePr>
            <a:graphicFrameLocks noGrp="1"/>
          </p:cNvGraphicFramePr>
          <p:nvPr>
            <p:extLst>
              <p:ext uri="{D42A27DB-BD31-4B8C-83A1-F6EECF244321}">
                <p14:modId xmlns:p14="http://schemas.microsoft.com/office/powerpoint/2010/main" val="2192332426"/>
              </p:ext>
            </p:extLst>
          </p:nvPr>
        </p:nvGraphicFramePr>
        <p:xfrm>
          <a:off x="539552" y="864136"/>
          <a:ext cx="7992888" cy="54864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座標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画像データの座標</a:t>
                      </a:r>
                      <a:r>
                        <a:rPr kumimoji="1" lang="en-US" altLang="ja-JP" sz="1200" dirty="0"/>
                        <a:t>(</a:t>
                      </a:r>
                      <a:r>
                        <a:rPr kumimoji="1" lang="en-US" altLang="ja-JP" sz="1200" dirty="0" err="1"/>
                        <a:t>x,y</a:t>
                      </a:r>
                      <a:r>
                        <a:rPr kumimoji="1" lang="en-US" altLang="ja-JP" sz="1200" dirty="0"/>
                        <a:t>)</a:t>
                      </a:r>
                      <a:r>
                        <a:rPr kumimoji="1" lang="ja-JP" altLang="en-US" sz="1200" dirty="0"/>
                        <a:t>　　（</a:t>
                      </a:r>
                      <a:r>
                        <a:rPr kumimoji="1" lang="en-US" altLang="ja-JP" sz="1200" dirty="0"/>
                        <a:t>Ver1.1</a:t>
                      </a:r>
                      <a:r>
                        <a:rPr kumimoji="1" lang="ja-JP" altLang="en-US" sz="1200" dirty="0"/>
                        <a:t>よりサブピクセル単位で持てる）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属性</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マークの属性。複数持つことができる（デフォルト</a:t>
                      </a:r>
                      <a:r>
                        <a:rPr kumimoji="1" lang="en-US" altLang="ja-JP" sz="1200" dirty="0"/>
                        <a:t>3</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テキスト ボックス 3"/>
          <p:cNvSpPr txBox="1"/>
          <p:nvPr/>
        </p:nvSpPr>
        <p:spPr>
          <a:xfrm>
            <a:off x="2932343" y="524468"/>
            <a:ext cx="3243196"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256</a:t>
            </a:r>
            <a:r>
              <a:rPr kumimoji="1" lang="ja-JP" altLang="en-US" sz="1400" dirty="0"/>
              <a:t>）</a:t>
            </a:r>
          </a:p>
        </p:txBody>
      </p:sp>
    </p:spTree>
    <p:extLst>
      <p:ext uri="{BB962C8B-B14F-4D97-AF65-F5344CB8AC3E}">
        <p14:creationId xmlns:p14="http://schemas.microsoft.com/office/powerpoint/2010/main" val="1485579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0"/>
            <a:ext cx="3783408" cy="461665"/>
          </a:xfrm>
          <a:prstGeom prst="rect">
            <a:avLst/>
          </a:prstGeom>
          <a:noFill/>
        </p:spPr>
        <p:txBody>
          <a:bodyPr wrap="none" rtlCol="0">
            <a:spAutoFit/>
          </a:bodyPr>
          <a:lstStyle/>
          <a:p>
            <a:r>
              <a:rPr kumimoji="1" lang="ja-JP" altLang="en-US" sz="2400" dirty="0"/>
              <a:t>画像表示時のデータの流れ</a:t>
            </a:r>
          </a:p>
        </p:txBody>
      </p:sp>
      <p:sp>
        <p:nvSpPr>
          <p:cNvPr id="73" name="テキスト ボックス 72"/>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lang="ja-JP" altLang="en-US" sz="1200" dirty="0"/>
              <a:t>画像表示時には以下の手順で処理が行われる。</a:t>
            </a:r>
            <a:r>
              <a:rPr lang="en-US" altLang="ja-JP" sz="1200" dirty="0"/>
              <a:t> </a:t>
            </a:r>
            <a:r>
              <a:rPr kumimoji="1" lang="ja-JP" altLang="en-US" sz="1200" dirty="0"/>
              <a:t>（</a:t>
            </a:r>
            <a:r>
              <a:rPr kumimoji="1" lang="en-US" altLang="ja-JP" sz="1200" dirty="0" err="1"/>
              <a:t>CPimpomAPI</a:t>
            </a:r>
            <a:r>
              <a:rPr kumimoji="1" lang="ja-JP" altLang="en-US" sz="1200" dirty="0"/>
              <a:t>の</a:t>
            </a:r>
            <a:r>
              <a:rPr kumimoji="1" lang="en-US" altLang="ja-JP" sz="1200" dirty="0" err="1"/>
              <a:t>DrawImage</a:t>
            </a:r>
            <a:r>
              <a:rPr kumimoji="1" lang="ja-JP" altLang="en-US" sz="1200" dirty="0"/>
              <a:t>関数に相当）</a:t>
            </a:r>
          </a:p>
        </p:txBody>
      </p:sp>
      <p:sp>
        <p:nvSpPr>
          <p:cNvPr id="87" name="正方形/長方形 86"/>
          <p:cNvSpPr/>
          <p:nvPr/>
        </p:nvSpPr>
        <p:spPr>
          <a:xfrm>
            <a:off x="2796536" y="4063266"/>
            <a:ext cx="3122279" cy="2648055"/>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324" y="989562"/>
            <a:ext cx="1019576" cy="86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66000" contrast="-69000"/>
                    </a14:imgEffect>
                  </a14:imgLayer>
                </a14:imgProps>
              </a:ext>
              <a:ext uri="{28A0092B-C50C-407E-A947-70E740481C1C}">
                <a14:useLocalDpi xmlns:a14="http://schemas.microsoft.com/office/drawing/2010/main" val="0"/>
              </a:ext>
            </a:extLst>
          </a:blip>
          <a:srcRect/>
          <a:stretch>
            <a:fillRect/>
          </a:stretch>
        </p:blipFill>
        <p:spPr bwMode="auto">
          <a:xfrm>
            <a:off x="4193597" y="985861"/>
            <a:ext cx="1006811" cy="8754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395664" y="908720"/>
            <a:ext cx="8555563" cy="275668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22" idx="2"/>
            <a:endCxn id="34" idx="0"/>
          </p:cNvCxnSpPr>
          <p:nvPr/>
        </p:nvCxnSpPr>
        <p:spPr>
          <a:xfrm flipH="1">
            <a:off x="4684295" y="1861334"/>
            <a:ext cx="12708" cy="27569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079" idx="2"/>
            <a:endCxn id="70" idx="0"/>
          </p:cNvCxnSpPr>
          <p:nvPr/>
        </p:nvCxnSpPr>
        <p:spPr>
          <a:xfrm>
            <a:off x="4683032" y="3452573"/>
            <a:ext cx="2240" cy="8109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4251585" y="1801475"/>
            <a:ext cx="866291" cy="276999"/>
          </a:xfrm>
          <a:prstGeom prst="rect">
            <a:avLst/>
          </a:prstGeom>
          <a:noFill/>
        </p:spPr>
        <p:txBody>
          <a:bodyPr wrap="none" rtlCol="0">
            <a:spAutoFit/>
          </a:bodyPr>
          <a:lstStyle/>
          <a:p>
            <a:r>
              <a:rPr lang="ja-JP" altLang="en-US" sz="1200" b="1" dirty="0"/>
              <a:t>・画像データ</a:t>
            </a:r>
            <a:endParaRPr kumimoji="1" lang="ja-JP" altLang="en-US" sz="1200" b="1" dirty="0"/>
          </a:p>
        </p:txBody>
      </p:sp>
      <p:sp>
        <p:nvSpPr>
          <p:cNvPr id="33" name="テキスト ボックス 32"/>
          <p:cNvSpPr txBox="1"/>
          <p:nvPr/>
        </p:nvSpPr>
        <p:spPr>
          <a:xfrm>
            <a:off x="4276854" y="3386610"/>
            <a:ext cx="770538" cy="276999"/>
          </a:xfrm>
          <a:prstGeom prst="rect">
            <a:avLst/>
          </a:prstGeom>
          <a:noFill/>
        </p:spPr>
        <p:txBody>
          <a:bodyPr wrap="none" rtlCol="0">
            <a:spAutoFit/>
          </a:bodyPr>
          <a:lstStyle/>
          <a:p>
            <a:r>
              <a:rPr kumimoji="1" lang="ja-JP" altLang="en-US" sz="1200" b="1" dirty="0"/>
              <a:t>・表示画像</a:t>
            </a:r>
          </a:p>
        </p:txBody>
      </p:sp>
      <p:sp>
        <p:nvSpPr>
          <p:cNvPr id="34" name="テキスト ボックス 33"/>
          <p:cNvSpPr txBox="1"/>
          <p:nvPr/>
        </p:nvSpPr>
        <p:spPr>
          <a:xfrm>
            <a:off x="4171809" y="2137030"/>
            <a:ext cx="1024971" cy="276999"/>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表示画像生成</a:t>
            </a:r>
          </a:p>
        </p:txBody>
      </p:sp>
      <p:cxnSp>
        <p:nvCxnSpPr>
          <p:cNvPr id="32" name="直線矢印コネクタ 31"/>
          <p:cNvCxnSpPr>
            <a:stCxn id="34" idx="2"/>
          </p:cNvCxnSpPr>
          <p:nvPr/>
        </p:nvCxnSpPr>
        <p:spPr>
          <a:xfrm>
            <a:off x="4684295" y="2414029"/>
            <a:ext cx="0" cy="1794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94972" y="1812045"/>
            <a:ext cx="584663" cy="276999"/>
          </a:xfrm>
          <a:prstGeom prst="rect">
            <a:avLst/>
          </a:prstGeom>
          <a:noFill/>
        </p:spPr>
        <p:txBody>
          <a:bodyPr wrap="none" rtlCol="0">
            <a:spAutoFit/>
          </a:bodyPr>
          <a:lstStyle/>
          <a:p>
            <a:r>
              <a:rPr kumimoji="1" lang="ja-JP" altLang="en-US" sz="1200" b="1" dirty="0"/>
              <a:t>・マスク</a:t>
            </a:r>
          </a:p>
        </p:txBody>
      </p:sp>
      <p:sp>
        <p:nvSpPr>
          <p:cNvPr id="52" name="テキスト ボックス 51"/>
          <p:cNvSpPr txBox="1"/>
          <p:nvPr/>
        </p:nvSpPr>
        <p:spPr>
          <a:xfrm>
            <a:off x="1979712" y="1556792"/>
            <a:ext cx="1790296" cy="461665"/>
          </a:xfrm>
          <a:prstGeom prst="rect">
            <a:avLst/>
          </a:prstGeom>
          <a:noFill/>
        </p:spPr>
        <p:txBody>
          <a:bodyPr wrap="square" rtlCol="0">
            <a:spAutoFit/>
          </a:bodyPr>
          <a:lstStyle/>
          <a:p>
            <a:r>
              <a:rPr kumimoji="1" lang="ja-JP" altLang="en-US" sz="1200" b="1" dirty="0"/>
              <a:t>・表示画像変換パラメタ</a:t>
            </a:r>
            <a:endParaRPr kumimoji="1" lang="en-US" altLang="ja-JP" sz="1200" b="1" dirty="0"/>
          </a:p>
          <a:p>
            <a:r>
              <a:rPr lang="ja-JP" altLang="en-US" sz="1200" b="1" dirty="0"/>
              <a:t>・表示チャネル／ページ</a:t>
            </a:r>
            <a:endParaRPr kumimoji="1" lang="ja-JP" altLang="en-US" sz="1200" b="1" dirty="0"/>
          </a:p>
        </p:txBody>
      </p:sp>
      <p:cxnSp>
        <p:nvCxnSpPr>
          <p:cNvPr id="48" name="カギ線コネクタ 47"/>
          <p:cNvCxnSpPr>
            <a:stCxn id="3075" idx="1"/>
            <a:endCxn id="34" idx="3"/>
          </p:cNvCxnSpPr>
          <p:nvPr/>
        </p:nvCxnSpPr>
        <p:spPr>
          <a:xfrm rot="10800000" flipV="1">
            <a:off x="5196780" y="1423596"/>
            <a:ext cx="383544" cy="85193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761745" y="963468"/>
            <a:ext cx="1029981" cy="875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004053" y="908720"/>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4" name="テキスト ボックス 13"/>
          <p:cNvSpPr txBox="1"/>
          <p:nvPr/>
        </p:nvSpPr>
        <p:spPr>
          <a:xfrm>
            <a:off x="6906614" y="963468"/>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5" name="テキスト ボックス 14"/>
          <p:cNvSpPr txBox="1"/>
          <p:nvPr/>
        </p:nvSpPr>
        <p:spPr>
          <a:xfrm>
            <a:off x="6768607" y="1079339"/>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6" name="テキスト ボックス 15"/>
          <p:cNvSpPr txBox="1"/>
          <p:nvPr/>
        </p:nvSpPr>
        <p:spPr>
          <a:xfrm>
            <a:off x="7158365" y="1018216"/>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7" name="テキスト ボックス 16"/>
          <p:cNvSpPr txBox="1"/>
          <p:nvPr/>
        </p:nvSpPr>
        <p:spPr>
          <a:xfrm>
            <a:off x="7491253" y="956404"/>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8" name="テキスト ボックス 17"/>
          <p:cNvSpPr txBox="1"/>
          <p:nvPr/>
        </p:nvSpPr>
        <p:spPr>
          <a:xfrm>
            <a:off x="7594365"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9" name="テキスト ボックス 18"/>
          <p:cNvSpPr txBox="1"/>
          <p:nvPr/>
        </p:nvSpPr>
        <p:spPr>
          <a:xfrm>
            <a:off x="6955333"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20" name="正方形/長方形 19"/>
          <p:cNvSpPr/>
          <p:nvPr/>
        </p:nvSpPr>
        <p:spPr>
          <a:xfrm>
            <a:off x="7862499" y="956321"/>
            <a:ext cx="1029981" cy="883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071206" y="1153468"/>
            <a:ext cx="619534" cy="38323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761745" y="1804265"/>
            <a:ext cx="537396" cy="276999"/>
          </a:xfrm>
          <a:prstGeom prst="rect">
            <a:avLst/>
          </a:prstGeom>
          <a:noFill/>
        </p:spPr>
        <p:txBody>
          <a:bodyPr wrap="none" rtlCol="0">
            <a:spAutoFit/>
          </a:bodyPr>
          <a:lstStyle/>
          <a:p>
            <a:r>
              <a:rPr kumimoji="1" lang="ja-JP" altLang="en-US" sz="1200" b="1" dirty="0"/>
              <a:t>・マーク</a:t>
            </a:r>
          </a:p>
        </p:txBody>
      </p:sp>
      <p:sp>
        <p:nvSpPr>
          <p:cNvPr id="60" name="テキスト ボックス 59"/>
          <p:cNvSpPr txBox="1"/>
          <p:nvPr/>
        </p:nvSpPr>
        <p:spPr>
          <a:xfrm>
            <a:off x="7812360" y="1772816"/>
            <a:ext cx="698157" cy="276999"/>
          </a:xfrm>
          <a:prstGeom prst="rect">
            <a:avLst/>
          </a:prstGeom>
          <a:noFill/>
        </p:spPr>
        <p:txBody>
          <a:bodyPr wrap="none" rtlCol="0">
            <a:spAutoFit/>
          </a:bodyPr>
          <a:lstStyle/>
          <a:p>
            <a:r>
              <a:rPr lang="ja-JP" altLang="en-US" sz="1200" b="1" dirty="0"/>
              <a:t>・作業</a:t>
            </a:r>
            <a:r>
              <a:rPr kumimoji="1" lang="ja-JP" altLang="en-US" sz="1200" b="1" dirty="0"/>
              <a:t>領域</a:t>
            </a:r>
          </a:p>
        </p:txBody>
      </p:sp>
      <p:cxnSp>
        <p:nvCxnSpPr>
          <p:cNvPr id="56" name="カギ線コネクタ 55"/>
          <p:cNvCxnSpPr>
            <a:stCxn id="6" idx="2"/>
            <a:endCxn id="120" idx="3"/>
          </p:cNvCxnSpPr>
          <p:nvPr/>
        </p:nvCxnSpPr>
        <p:spPr>
          <a:xfrm rot="5400000">
            <a:off x="4761981" y="2492904"/>
            <a:ext cx="3168217" cy="1861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20" idx="2"/>
            <a:endCxn id="120" idx="3"/>
          </p:cNvCxnSpPr>
          <p:nvPr/>
        </p:nvCxnSpPr>
        <p:spPr>
          <a:xfrm rot="5400000">
            <a:off x="5312358" y="1942527"/>
            <a:ext cx="3168217" cy="2962048"/>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39410" y="883422"/>
            <a:ext cx="1781257" cy="461665"/>
          </a:xfrm>
          <a:prstGeom prst="rect">
            <a:avLst/>
          </a:prstGeom>
          <a:noFill/>
        </p:spPr>
        <p:txBody>
          <a:bodyPr wrap="none" rtlCol="0">
            <a:spAutoFit/>
          </a:bodyPr>
          <a:lstStyle/>
          <a:p>
            <a:r>
              <a:rPr lang="ja-JP" altLang="en-US" sz="1200" b="1" dirty="0"/>
              <a:t>現在選択中の</a:t>
            </a:r>
            <a:r>
              <a:rPr kumimoji="1" lang="ja-JP" altLang="en-US" sz="1200" b="1" dirty="0"/>
              <a:t>画像メモリ</a:t>
            </a:r>
            <a:endParaRPr kumimoji="1" lang="en-US" altLang="ja-JP" sz="1200" b="1" dirty="0"/>
          </a:p>
          <a:p>
            <a:r>
              <a:rPr kumimoji="1" lang="ja-JP" altLang="en-US" sz="1200" b="1" dirty="0"/>
              <a:t>（</a:t>
            </a:r>
            <a:r>
              <a:rPr kumimoji="1" lang="en-US" altLang="ja-JP" sz="1200" b="1" dirty="0" err="1"/>
              <a:t>CDataUnit</a:t>
            </a:r>
            <a:r>
              <a:rPr kumimoji="1" lang="ja-JP" altLang="en-US" sz="1200" b="1" dirty="0"/>
              <a:t>）</a:t>
            </a:r>
          </a:p>
        </p:txBody>
      </p:sp>
      <p:sp>
        <p:nvSpPr>
          <p:cNvPr id="66" name="テキスト ボックス 65"/>
          <p:cNvSpPr txBox="1"/>
          <p:nvPr/>
        </p:nvSpPr>
        <p:spPr>
          <a:xfrm>
            <a:off x="2762966" y="4872235"/>
            <a:ext cx="838691" cy="276999"/>
          </a:xfrm>
          <a:prstGeom prst="rect">
            <a:avLst/>
          </a:prstGeom>
          <a:noFill/>
        </p:spPr>
        <p:txBody>
          <a:bodyPr wrap="none" rtlCol="0">
            <a:spAutoFit/>
          </a:bodyPr>
          <a:lstStyle/>
          <a:p>
            <a:r>
              <a:rPr lang="ja-JP" altLang="en-US" sz="1200" b="1" dirty="0"/>
              <a:t>・ルーラー</a:t>
            </a:r>
            <a:endParaRPr kumimoji="1" lang="ja-JP" altLang="en-US" sz="1200" b="1" dirty="0"/>
          </a:p>
        </p:txBody>
      </p:sp>
      <p:sp>
        <p:nvSpPr>
          <p:cNvPr id="70" name="テキスト ボックス 69"/>
          <p:cNvSpPr txBox="1"/>
          <p:nvPr/>
        </p:nvSpPr>
        <p:spPr>
          <a:xfrm>
            <a:off x="3980371" y="4263479"/>
            <a:ext cx="1409802"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p>
        </p:txBody>
      </p:sp>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6434" y="2604599"/>
            <a:ext cx="993196" cy="8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テキスト ボックス 75"/>
          <p:cNvSpPr txBox="1"/>
          <p:nvPr/>
        </p:nvSpPr>
        <p:spPr>
          <a:xfrm>
            <a:off x="5148064" y="3140968"/>
            <a:ext cx="1319715" cy="461665"/>
          </a:xfrm>
          <a:prstGeom prst="rect">
            <a:avLst/>
          </a:prstGeom>
          <a:noFill/>
        </p:spPr>
        <p:txBody>
          <a:bodyPr wrap="none" rtlCol="0">
            <a:spAutoFit/>
          </a:bodyPr>
          <a:lstStyle/>
          <a:p>
            <a:r>
              <a:rPr lang="ja-JP" altLang="en-US" sz="1200" b="1" dirty="0"/>
              <a:t>・表示拡大率</a:t>
            </a:r>
            <a:endParaRPr lang="en-US" altLang="ja-JP" sz="1200" b="1" dirty="0"/>
          </a:p>
          <a:p>
            <a:r>
              <a:rPr kumimoji="1" lang="ja-JP" altLang="en-US" sz="1200" b="1" dirty="0"/>
              <a:t>・表示位置オフセット</a:t>
            </a:r>
          </a:p>
        </p:txBody>
      </p:sp>
      <p:cxnSp>
        <p:nvCxnSpPr>
          <p:cNvPr id="68" name="カギ線コネクタ 67"/>
          <p:cNvCxnSpPr>
            <a:stCxn id="76" idx="2"/>
            <a:endCxn id="70" idx="0"/>
          </p:cNvCxnSpPr>
          <p:nvPr/>
        </p:nvCxnSpPr>
        <p:spPr>
          <a:xfrm rot="5400000">
            <a:off x="4916174" y="3371731"/>
            <a:ext cx="660846" cy="112265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70" idx="2"/>
            <a:endCxn id="120" idx="0"/>
          </p:cNvCxnSpPr>
          <p:nvPr/>
        </p:nvCxnSpPr>
        <p:spPr>
          <a:xfrm>
            <a:off x="4685272" y="4725144"/>
            <a:ext cx="25269" cy="1440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2787535" y="4012704"/>
            <a:ext cx="1046535" cy="461665"/>
          </a:xfrm>
          <a:prstGeom prst="rect">
            <a:avLst/>
          </a:prstGeom>
          <a:noFill/>
        </p:spPr>
        <p:txBody>
          <a:bodyPr wrap="none" rtlCol="0">
            <a:spAutoFit/>
          </a:bodyPr>
          <a:lstStyle/>
          <a:p>
            <a:r>
              <a:rPr lang="ja-JP" altLang="en-US" sz="1200" b="1" dirty="0"/>
              <a:t>メインウィンドウ</a:t>
            </a:r>
            <a:endParaRPr lang="en-US" altLang="ja-JP" sz="1200" b="1" dirty="0"/>
          </a:p>
          <a:p>
            <a:r>
              <a:rPr kumimoji="1" lang="ja-JP" altLang="en-US" sz="1200" b="1" dirty="0"/>
              <a:t>（</a:t>
            </a:r>
            <a:r>
              <a:rPr kumimoji="1" lang="en-US" altLang="ja-JP" sz="1200" b="1" dirty="0" err="1"/>
              <a:t>CPimpomDlg</a:t>
            </a:r>
            <a:r>
              <a:rPr kumimoji="1" lang="ja-JP" altLang="en-US" sz="1200" b="1" dirty="0"/>
              <a:t>）</a:t>
            </a:r>
          </a:p>
        </p:txBody>
      </p:sp>
      <p:pic>
        <p:nvPicPr>
          <p:cNvPr id="308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7288" y="5331255"/>
            <a:ext cx="1402885" cy="133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正方形/長方形 110"/>
          <p:cNvSpPr/>
          <p:nvPr/>
        </p:nvSpPr>
        <p:spPr>
          <a:xfrm>
            <a:off x="1475803" y="4066660"/>
            <a:ext cx="1193842" cy="2644662"/>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1430383" y="4005064"/>
            <a:ext cx="1085963" cy="461665"/>
          </a:xfrm>
          <a:prstGeom prst="rect">
            <a:avLst/>
          </a:prstGeom>
          <a:noFill/>
        </p:spPr>
        <p:txBody>
          <a:bodyPr wrap="none" rtlCol="0">
            <a:spAutoFit/>
          </a:bodyPr>
          <a:lstStyle/>
          <a:p>
            <a:r>
              <a:rPr lang="ja-JP" altLang="en-US" sz="1200" b="1" dirty="0"/>
              <a:t>データウィンドウ</a:t>
            </a:r>
            <a:endParaRPr lang="en-US" altLang="ja-JP" sz="1200" b="1" dirty="0"/>
          </a:p>
          <a:p>
            <a:r>
              <a:rPr kumimoji="1" lang="ja-JP" altLang="en-US" sz="1200" b="1" dirty="0"/>
              <a:t>（</a:t>
            </a:r>
            <a:r>
              <a:rPr kumimoji="1" lang="en-US" altLang="ja-JP" sz="1200" b="1" dirty="0" err="1"/>
              <a:t>CDataDlg</a:t>
            </a:r>
            <a:r>
              <a:rPr kumimoji="1" lang="ja-JP" altLang="en-US" sz="1200" b="1" dirty="0"/>
              <a:t>）</a:t>
            </a:r>
          </a:p>
        </p:txBody>
      </p:sp>
      <p:sp>
        <p:nvSpPr>
          <p:cNvPr id="113" name="テキスト ボックス 112"/>
          <p:cNvSpPr txBox="1"/>
          <p:nvPr/>
        </p:nvSpPr>
        <p:spPr>
          <a:xfrm>
            <a:off x="1525582" y="4577735"/>
            <a:ext cx="1144064"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endParaRPr kumimoji="1" lang="ja-JP" altLang="en-US" sz="1200" b="1" dirty="0"/>
          </a:p>
        </p:txBody>
      </p:sp>
      <p:cxnSp>
        <p:nvCxnSpPr>
          <p:cNvPr id="117" name="カギ線コネクタ 116"/>
          <p:cNvCxnSpPr>
            <a:stCxn id="3079" idx="1"/>
            <a:endCxn id="113" idx="0"/>
          </p:cNvCxnSpPr>
          <p:nvPr/>
        </p:nvCxnSpPr>
        <p:spPr>
          <a:xfrm rot="10800000" flipV="1">
            <a:off x="2097614" y="3028585"/>
            <a:ext cx="2088820" cy="154914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4005640" y="4869160"/>
            <a:ext cx="1409802"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図形を描画</a:t>
            </a:r>
            <a:endParaRPr lang="en-US" altLang="ja-JP" sz="1200" b="1" dirty="0"/>
          </a:p>
        </p:txBody>
      </p:sp>
      <p:cxnSp>
        <p:nvCxnSpPr>
          <p:cNvPr id="124" name="カギ線コネクタ 123"/>
          <p:cNvCxnSpPr>
            <a:stCxn id="66" idx="3"/>
            <a:endCxn id="120" idx="1"/>
          </p:cNvCxnSpPr>
          <p:nvPr/>
        </p:nvCxnSpPr>
        <p:spPr>
          <a:xfrm flipV="1">
            <a:off x="3601657" y="5007660"/>
            <a:ext cx="403983" cy="307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08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9072" y="5369823"/>
            <a:ext cx="1347583" cy="35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正方形/長方形 140"/>
          <p:cNvSpPr/>
          <p:nvPr/>
        </p:nvSpPr>
        <p:spPr>
          <a:xfrm>
            <a:off x="6002321" y="5259248"/>
            <a:ext cx="1520233" cy="1452074"/>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7581796" y="5259247"/>
            <a:ext cx="1458876" cy="1482121"/>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p:cNvSpPr txBox="1"/>
          <p:nvPr/>
        </p:nvSpPr>
        <p:spPr>
          <a:xfrm>
            <a:off x="5940152" y="5229200"/>
            <a:ext cx="1083146" cy="461665"/>
          </a:xfrm>
          <a:prstGeom prst="rect">
            <a:avLst/>
          </a:prstGeom>
          <a:noFill/>
        </p:spPr>
        <p:txBody>
          <a:bodyPr wrap="none" rtlCol="0">
            <a:spAutoFit/>
          </a:bodyPr>
          <a:lstStyle/>
          <a:p>
            <a:r>
              <a:rPr lang="ja-JP" altLang="en-US" sz="1200" b="1" dirty="0"/>
              <a:t>マークウィンドウ</a:t>
            </a:r>
            <a:endParaRPr lang="en-US" altLang="ja-JP" sz="1200" b="1" dirty="0"/>
          </a:p>
          <a:p>
            <a:r>
              <a:rPr kumimoji="1" lang="ja-JP" altLang="en-US" sz="1200" b="1" dirty="0"/>
              <a:t>（</a:t>
            </a:r>
            <a:r>
              <a:rPr kumimoji="1" lang="en-US" altLang="ja-JP" sz="1200" b="1" dirty="0" err="1"/>
              <a:t>CMarkDlg</a:t>
            </a:r>
            <a:r>
              <a:rPr kumimoji="1" lang="ja-JP" altLang="en-US" sz="1200" b="1" dirty="0"/>
              <a:t>）</a:t>
            </a:r>
          </a:p>
        </p:txBody>
      </p:sp>
      <p:sp>
        <p:nvSpPr>
          <p:cNvPr id="144" name="テキスト ボックス 143"/>
          <p:cNvSpPr txBox="1"/>
          <p:nvPr/>
        </p:nvSpPr>
        <p:spPr>
          <a:xfrm>
            <a:off x="7509735" y="5229200"/>
            <a:ext cx="1435008" cy="461665"/>
          </a:xfrm>
          <a:prstGeom prst="rect">
            <a:avLst/>
          </a:prstGeom>
          <a:noFill/>
        </p:spPr>
        <p:txBody>
          <a:bodyPr wrap="none" rtlCol="0">
            <a:spAutoFit/>
          </a:bodyPr>
          <a:lstStyle/>
          <a:p>
            <a:r>
              <a:rPr lang="ja-JP" altLang="en-US" sz="1200" b="1" dirty="0"/>
              <a:t>作業領域ウィンドウ</a:t>
            </a:r>
            <a:endParaRPr lang="en-US" altLang="ja-JP" sz="1200" b="1" dirty="0"/>
          </a:p>
          <a:p>
            <a:r>
              <a:rPr kumimoji="1" lang="ja-JP" altLang="en-US" sz="1200" b="1" dirty="0"/>
              <a:t>（</a:t>
            </a:r>
            <a:r>
              <a:rPr kumimoji="1" lang="en-US" altLang="ja-JP" sz="1200" b="1" dirty="0" err="1"/>
              <a:t>CWorkAreaDlg</a:t>
            </a:r>
            <a:r>
              <a:rPr kumimoji="1" lang="ja-JP" altLang="en-US" sz="1200" b="1" dirty="0"/>
              <a:t>）</a:t>
            </a:r>
          </a:p>
        </p:txBody>
      </p:sp>
      <p:cxnSp>
        <p:nvCxnSpPr>
          <p:cNvPr id="145" name="直線矢印コネクタ 144"/>
          <p:cNvCxnSpPr/>
          <p:nvPr/>
        </p:nvCxnSpPr>
        <p:spPr>
          <a:xfrm flipH="1">
            <a:off x="7370058" y="1861334"/>
            <a:ext cx="10254" cy="39489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8557142" y="1857632"/>
            <a:ext cx="1214" cy="39526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6067691" y="5806420"/>
            <a:ext cx="1340644"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マーク情報一覧表示</a:t>
            </a:r>
            <a:endParaRPr kumimoji="1" lang="ja-JP" altLang="en-US" sz="1200" b="1" dirty="0"/>
          </a:p>
        </p:txBody>
      </p:sp>
      <p:sp>
        <p:nvSpPr>
          <p:cNvPr id="152" name="テキスト ボックス 151"/>
          <p:cNvSpPr txBox="1"/>
          <p:nvPr/>
        </p:nvSpPr>
        <p:spPr>
          <a:xfrm>
            <a:off x="7649064" y="5806419"/>
            <a:ext cx="1265098"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作業領域詳細表示</a:t>
            </a:r>
            <a:endParaRPr kumimoji="1" lang="ja-JP" altLang="en-US" sz="1200" b="1" dirty="0"/>
          </a:p>
        </p:txBody>
      </p:sp>
      <p:pic>
        <p:nvPicPr>
          <p:cNvPr id="308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8723" y="6211076"/>
            <a:ext cx="602064" cy="45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8836" y="6139069"/>
            <a:ext cx="632202" cy="53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 name="正方形/長方形 159"/>
          <p:cNvSpPr/>
          <p:nvPr/>
        </p:nvSpPr>
        <p:spPr>
          <a:xfrm>
            <a:off x="139439" y="4066661"/>
            <a:ext cx="1262459" cy="2642796"/>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93546" y="4005064"/>
            <a:ext cx="1382110" cy="461665"/>
          </a:xfrm>
          <a:prstGeom prst="rect">
            <a:avLst/>
          </a:prstGeom>
          <a:noFill/>
        </p:spPr>
        <p:txBody>
          <a:bodyPr wrap="none" rtlCol="0">
            <a:spAutoFit/>
          </a:bodyPr>
          <a:lstStyle/>
          <a:p>
            <a:r>
              <a:rPr lang="ja-JP" altLang="en-US" sz="1200" b="1" dirty="0"/>
              <a:t>ﾋｽﾄｸﾞﾗﾑウィンドウ</a:t>
            </a:r>
            <a:endParaRPr lang="en-US" altLang="ja-JP" sz="1200" b="1" dirty="0"/>
          </a:p>
          <a:p>
            <a:r>
              <a:rPr kumimoji="1" lang="ja-JP" altLang="en-US" sz="1200" b="1" dirty="0"/>
              <a:t>（</a:t>
            </a:r>
            <a:r>
              <a:rPr kumimoji="1" lang="en-US" altLang="ja-JP" sz="1200" b="1" dirty="0" err="1"/>
              <a:t>CHistgramDlg</a:t>
            </a:r>
            <a:r>
              <a:rPr kumimoji="1" lang="ja-JP" altLang="en-US" sz="1200" b="1" dirty="0"/>
              <a:t>）</a:t>
            </a:r>
          </a:p>
        </p:txBody>
      </p:sp>
      <p:sp>
        <p:nvSpPr>
          <p:cNvPr id="162" name="テキスト ボックス 161"/>
          <p:cNvSpPr txBox="1"/>
          <p:nvPr/>
        </p:nvSpPr>
        <p:spPr>
          <a:xfrm>
            <a:off x="211447" y="4586644"/>
            <a:ext cx="1120193"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ﾋｽﾄｸﾞﾗﾑ表示</a:t>
            </a:r>
            <a:endParaRPr lang="en-US" altLang="ja-JP" sz="1200" b="1" dirty="0"/>
          </a:p>
        </p:txBody>
      </p:sp>
      <p:cxnSp>
        <p:nvCxnSpPr>
          <p:cNvPr id="169" name="カギ線コネクタ 168"/>
          <p:cNvCxnSpPr>
            <a:stCxn id="3079" idx="1"/>
          </p:cNvCxnSpPr>
          <p:nvPr/>
        </p:nvCxnSpPr>
        <p:spPr>
          <a:xfrm rot="10800000" flipV="1">
            <a:off x="1064356" y="3028585"/>
            <a:ext cx="3122079" cy="1575683"/>
          </a:xfrm>
          <a:prstGeom prst="bentConnector3">
            <a:avLst>
              <a:gd name="adj1" fmla="val 97116"/>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7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664" y="5405552"/>
            <a:ext cx="777873" cy="68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カギ線コネクタ 66"/>
          <p:cNvCxnSpPr>
            <a:stCxn id="52" idx="3"/>
            <a:endCxn id="34" idx="1"/>
          </p:cNvCxnSpPr>
          <p:nvPr/>
        </p:nvCxnSpPr>
        <p:spPr>
          <a:xfrm>
            <a:off x="3770008" y="1787625"/>
            <a:ext cx="401801" cy="48790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03924" y="2373766"/>
            <a:ext cx="1790296" cy="461665"/>
          </a:xfrm>
          <a:prstGeom prst="rect">
            <a:avLst/>
          </a:prstGeom>
          <a:noFill/>
        </p:spPr>
        <p:txBody>
          <a:bodyPr wrap="square" rtlCol="0">
            <a:spAutoFit/>
          </a:bodyPr>
          <a:lstStyle/>
          <a:p>
            <a:r>
              <a:rPr kumimoji="1" lang="ja-JP" altLang="en-US" sz="1200" b="1" dirty="0"/>
              <a:t>・画像データの平均値</a:t>
            </a:r>
            <a:endParaRPr kumimoji="1" lang="en-US" altLang="ja-JP" sz="1200" b="1" dirty="0"/>
          </a:p>
          <a:p>
            <a:r>
              <a:rPr lang="ja-JP" altLang="en-US" sz="1200" b="1" dirty="0"/>
              <a:t>・画像データの標準偏差</a:t>
            </a:r>
            <a:endParaRPr kumimoji="1" lang="ja-JP" altLang="en-US" sz="1200" b="1" dirty="0"/>
          </a:p>
        </p:txBody>
      </p:sp>
      <p:cxnSp>
        <p:nvCxnSpPr>
          <p:cNvPr id="69" name="直線矢印コネクタ 68"/>
          <p:cNvCxnSpPr/>
          <p:nvPr/>
        </p:nvCxnSpPr>
        <p:spPr>
          <a:xfrm>
            <a:off x="899592" y="2852488"/>
            <a:ext cx="2240" cy="17252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74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2161"/>
            <a:ext cx="1888659" cy="461665"/>
          </a:xfrm>
          <a:prstGeom prst="rect">
            <a:avLst/>
          </a:prstGeom>
          <a:noFill/>
        </p:spPr>
        <p:txBody>
          <a:bodyPr wrap="none" rtlCol="0">
            <a:spAutoFit/>
          </a:bodyPr>
          <a:lstStyle/>
          <a:p>
            <a:r>
              <a:rPr kumimoji="1" lang="ja-JP" altLang="en-US" sz="2400" dirty="0"/>
              <a:t>フォルダ構成</a:t>
            </a:r>
          </a:p>
        </p:txBody>
      </p:sp>
      <p:graphicFrame>
        <p:nvGraphicFramePr>
          <p:cNvPr id="5" name="表 4"/>
          <p:cNvGraphicFramePr>
            <a:graphicFrameLocks noGrp="1"/>
          </p:cNvGraphicFramePr>
          <p:nvPr>
            <p:extLst>
              <p:ext uri="{D42A27DB-BD31-4B8C-83A1-F6EECF244321}">
                <p14:modId xmlns:p14="http://schemas.microsoft.com/office/powerpoint/2010/main" val="4064111159"/>
              </p:ext>
            </p:extLst>
          </p:nvPr>
        </p:nvGraphicFramePr>
        <p:xfrm>
          <a:off x="539552" y="548680"/>
          <a:ext cx="8352927" cy="5318328"/>
        </p:xfrm>
        <a:graphic>
          <a:graphicData uri="http://schemas.openxmlformats.org/drawingml/2006/table">
            <a:tbl>
              <a:tblPr/>
              <a:tblGrid>
                <a:gridCol w="220583">
                  <a:extLst>
                    <a:ext uri="{9D8B030D-6E8A-4147-A177-3AD203B41FA5}">
                      <a16:colId xmlns:a16="http://schemas.microsoft.com/office/drawing/2014/main" val="20000"/>
                    </a:ext>
                  </a:extLst>
                </a:gridCol>
                <a:gridCol w="213937">
                  <a:extLst>
                    <a:ext uri="{9D8B030D-6E8A-4147-A177-3AD203B41FA5}">
                      <a16:colId xmlns:a16="http://schemas.microsoft.com/office/drawing/2014/main" val="20001"/>
                    </a:ext>
                  </a:extLst>
                </a:gridCol>
                <a:gridCol w="213938">
                  <a:extLst>
                    <a:ext uri="{9D8B030D-6E8A-4147-A177-3AD203B41FA5}">
                      <a16:colId xmlns:a16="http://schemas.microsoft.com/office/drawing/2014/main" val="20002"/>
                    </a:ext>
                  </a:extLst>
                </a:gridCol>
                <a:gridCol w="1834844">
                  <a:extLst>
                    <a:ext uri="{9D8B030D-6E8A-4147-A177-3AD203B41FA5}">
                      <a16:colId xmlns:a16="http://schemas.microsoft.com/office/drawing/2014/main" val="20003"/>
                    </a:ext>
                  </a:extLst>
                </a:gridCol>
                <a:gridCol w="5869625">
                  <a:extLst>
                    <a:ext uri="{9D8B030D-6E8A-4147-A177-3AD203B41FA5}">
                      <a16:colId xmlns:a16="http://schemas.microsoft.com/office/drawing/2014/main" val="20004"/>
                    </a:ext>
                  </a:extLst>
                </a:gridCol>
              </a:tblGrid>
              <a:tr h="71206">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71206">
                <a:tc gridSpan="4">
                  <a:txBody>
                    <a:bodyPr/>
                    <a:lstStyle/>
                    <a:p>
                      <a:r>
                        <a:rPr kumimoji="1" lang="en-US" altLang="ja-JP" sz="1200" dirty="0"/>
                        <a:t>PIMPOM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a:t>
                      </a:r>
                      <a:r>
                        <a:rPr kumimoji="1" lang="ja-JP" altLang="en-US" sz="1200" dirty="0"/>
                        <a:t>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rowSpan="2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のコアライブラリのプロジェクトフォルダ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クラス関連のソースファイル一式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v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ファイル入出力関連の実装ファイル群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MatrixFunctions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ベクトル・マトリクス演算関連の実装ファイル群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8101">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特定データ（画像メモリなど）の操作をラッピングしたクラスの実装ファイル群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6253">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ウィンドウ制御用クラスの実装ファイル群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7258">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ヘッダファイル群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PIMPOM.exe</a:t>
                      </a:r>
                      <a:r>
                        <a:rPr kumimoji="1" lang="ja-JP" altLang="en-US" sz="1200" dirty="0"/>
                        <a:t>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Tool</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a:t>ツール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CloneUserDlg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PimpomPlotPy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プログラムとの連携機能の実装ファイル群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066333"/>
                  </a:ext>
                </a:extLst>
              </a:tr>
              <a:tr h="1716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CustomFunc</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UserDlgTemplate</a:t>
                      </a:r>
                      <a:endParaRPr kumimoji="1" lang="en-US" altLang="ja-JP" sz="1200" dirty="0"/>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カスタムファンクションのソリューションフォルダの雛形</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ユーザファンクションのリソースファイル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933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フォルダ構成は</a:t>
                      </a:r>
                      <a:r>
                        <a:rPr kumimoji="1" lang="en-US" altLang="ja-JP" sz="1200" dirty="0" err="1"/>
                        <a:t>UserDlgTemplate</a:t>
                      </a:r>
                      <a:r>
                        <a:rPr kumimoji="1" lang="ja-JP" altLang="en-US" sz="1200" dirty="0"/>
                        <a:t>と同じ</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UserFunctionEx</a:t>
                      </a:r>
                      <a:r>
                        <a:rPr kumimoji="1" lang="ja-JP" altLang="en-US" sz="1200" dirty="0"/>
                        <a:t>はデフォルトで存在。カスタムファンクション追加機能で追加生成される）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44016">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0"/>
                  </a:ext>
                </a:extLst>
              </a:tr>
              <a:tr h="17716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1"/>
                  </a:ext>
                </a:extLst>
              </a:tr>
              <a:tr h="18015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88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Debug/Release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の実行ファイル（</a:t>
                      </a:r>
                      <a:r>
                        <a:rPr kumimoji="1" lang="en-US" altLang="ja-JP" sz="1200" dirty="0" err="1"/>
                        <a:t>exe,dll</a:t>
                      </a:r>
                      <a:r>
                        <a:rPr kumimoji="1" lang="ja-JP" altLang="en-US" sz="1200" dirty="0"/>
                        <a:t>）と設定ファイル</a:t>
                      </a:r>
                      <a:r>
                        <a:rPr kumimoji="1" lang="en-US" altLang="ja-JP" sz="1200" dirty="0"/>
                        <a:t>(</a:t>
                      </a:r>
                      <a:r>
                        <a:rPr kumimoji="1" lang="en-US" altLang="ja-JP" sz="1200" dirty="0" err="1"/>
                        <a:t>ini</a:t>
                      </a:r>
                      <a:r>
                        <a:rPr kumimoji="1" lang="ja-JP" altLang="en-US" sz="1200" dirty="0"/>
                        <a:t>など</a:t>
                      </a:r>
                      <a:r>
                        <a:rPr kumimoji="1" lang="en-US" altLang="ja-JP" sz="1200" dirty="0"/>
                        <a:t>)</a:t>
                      </a:r>
                      <a:r>
                        <a:rPr kumimoji="1" lang="ja-JP" altLang="en-US" sz="1200" dirty="0"/>
                        <a:t>が格納される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各プロジェクトのビルド結果出力先である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712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のインクルードファイル群とライブラリファイル</a:t>
                      </a:r>
                      <a:r>
                        <a:rPr kumimoji="1" lang="en-US" altLang="ja-JP" sz="1200" dirty="0"/>
                        <a:t>(lib)</a:t>
                      </a:r>
                      <a:r>
                        <a:rPr kumimoji="1" lang="ja-JP" altLang="en-US" sz="1200" dirty="0"/>
                        <a:t>群</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external_data_transfer_sample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Pimpom.exe</a:t>
                      </a:r>
                      <a:r>
                        <a:rPr kumimoji="1" lang="ja-JP" altLang="en-US" sz="1200" dirty="0"/>
                        <a:t>へデータ送信を行うサンプルプログラム</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（詳細説明は別資料）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Doc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3279218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864479354"/>
              </p:ext>
            </p:extLst>
          </p:nvPr>
        </p:nvGraphicFramePr>
        <p:xfrm>
          <a:off x="323527" y="404664"/>
          <a:ext cx="8424937" cy="6431871"/>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220846">
                  <a:extLst>
                    <a:ext uri="{9D8B030D-6E8A-4147-A177-3AD203B41FA5}">
                      <a16:colId xmlns:a16="http://schemas.microsoft.com/office/drawing/2014/main" val="20002"/>
                    </a:ext>
                  </a:extLst>
                </a:gridCol>
                <a:gridCol w="1213097">
                  <a:extLst>
                    <a:ext uri="{9D8B030D-6E8A-4147-A177-3AD203B41FA5}">
                      <a16:colId xmlns:a16="http://schemas.microsoft.com/office/drawing/2014/main" val="20003"/>
                    </a:ext>
                  </a:extLst>
                </a:gridCol>
                <a:gridCol w="3240360">
                  <a:extLst>
                    <a:ext uri="{9D8B030D-6E8A-4147-A177-3AD203B41FA5}">
                      <a16:colId xmlns:a16="http://schemas.microsoft.com/office/drawing/2014/main" val="20004"/>
                    </a:ext>
                  </a:extLst>
                </a:gridCol>
                <a:gridCol w="3312368">
                  <a:extLst>
                    <a:ext uri="{9D8B030D-6E8A-4147-A177-3AD203B41FA5}">
                      <a16:colId xmlns:a16="http://schemas.microsoft.com/office/drawing/2014/main" val="20005"/>
                    </a:ext>
                  </a:extLst>
                </a:gridCol>
              </a:tblGrid>
              <a:tr h="134248">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34248">
                <a:tc rowSpan="3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hMerge="1">
                  <a:txBody>
                    <a:bodyPr/>
                    <a:lstStyle/>
                    <a:p>
                      <a:endParaRPr kumimoji="1" lang="ja-JP" altLang="en-US"/>
                    </a:p>
                  </a:txBody>
                  <a:tcPr/>
                </a:tc>
                <a:tc rowSpan="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4248">
                <a:tc vMerge="1">
                  <a:txBody>
                    <a:bodyPr/>
                    <a:lstStyle/>
                    <a:p>
                      <a:endParaRPr kumimoji="1" lang="ja-JP" altLang="en-US"/>
                    </a:p>
                  </a:txBody>
                  <a:tcPr/>
                </a:tc>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PIMPOM_Core.cpp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4248">
                <a:tc vMerge="1">
                  <a:txBody>
                    <a:bodyPr/>
                    <a:lstStyle/>
                    <a:p>
                      <a:endParaRPr kumimoji="1" lang="ja-JP" altLang="en-US"/>
                    </a:p>
                  </a:txBody>
                  <a:tcPr/>
                </a:tc>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2"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1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api_binalize.cpp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api_convert_image_format.cpp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api_geometric_transform.cpp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api_graphic_on_image.cpp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api_manage_data.cpp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画像メモリの操作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api_manage_dialpg.cpp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ダイアログアイテムとのデータのやり取り</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数学計算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api_network.cpp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通信</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2840">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api_support_opencv.cpp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と</a:t>
                      </a:r>
                      <a:r>
                        <a:rPr kumimoji="1" lang="en-US" altLang="ja-JP" sz="1200" dirty="0"/>
                        <a:t>PIMPOM</a:t>
                      </a:r>
                      <a:r>
                        <a:rPr kumimoji="1" lang="ja-JP" altLang="en-US" sz="1200" dirty="0"/>
                        <a:t>間の画像データ変換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3951">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api_video_capture.cpp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ビデオキャプチャ</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api_func.cpp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上記に分類されない</a:t>
                      </a:r>
                      <a:r>
                        <a:rPr kumimoji="1" lang="en-US" altLang="ja-JP" sz="1200" dirty="0"/>
                        <a:t>API</a:t>
                      </a:r>
                      <a:r>
                        <a:rPr kumimoji="1" lang="ja-JP" altLang="en-US" sz="1200" dirty="0"/>
                        <a:t>関数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rowSpan="20">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api_file_io_archived.cpp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アーカイブファイル（</a:t>
                      </a:r>
                      <a:r>
                        <a:rPr kumimoji="1" lang="en-US" altLang="ja-JP" sz="1200" dirty="0"/>
                        <a:t>*.</a:t>
                      </a:r>
                      <a:r>
                        <a:rPr kumimoji="1" lang="en-US" altLang="ja-JP" sz="1200" dirty="0" err="1"/>
                        <a:t>pim</a:t>
                      </a:r>
                      <a:r>
                        <a:rPr kumimoji="1" lang="ja-JP" altLang="en-US" sz="1200" dirty="0"/>
                        <a:t>）の入出力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api_file_io_bmp.cpp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ビットマップファイルの入出力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api_file_io_ifz.cpp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上記以外のファイルの入出力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api_filter_smooth.cpp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平滑化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api_filter_median.cpp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メディアン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api_filter_dilation.cpp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膨張</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api_filter_erosion.cpp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収縮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api_filter_edge_sobel.cpp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エッジ抽出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Laplacian of Gaussian</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api_filter_edge_sigmoid.cpp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シグモイド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37618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api_filter_edge_canny.cpp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Canny)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920002"/>
                  </a:ext>
                </a:extLst>
              </a:tr>
              <a:tr h="110593">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api_filter_gauss.cpp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altLang="ja-JP" sz="1200" dirty="0"/>
                        <a:t>api_filter_gabor.cpp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ガボール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Laplacian of Gaussian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api_filter_morph.cpp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api_filter_histgram.cpp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api_filter_bilateral.cpp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バイラテラル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api_filter_dft.cpp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離散フーリエ変換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api_filter_misc.cpp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画像反転など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620779"/>
                  </a:ext>
                </a:extLst>
              </a:tr>
            </a:tbl>
          </a:graphicData>
        </a:graphic>
      </p:graphicFrame>
    </p:spTree>
    <p:extLst>
      <p:ext uri="{BB962C8B-B14F-4D97-AF65-F5344CB8AC3E}">
        <p14:creationId xmlns:p14="http://schemas.microsoft.com/office/powerpoint/2010/main" val="2354785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lang="ja-JP" altLang="en-US" sz="2400" dirty="0"/>
              <a:t>（</a:t>
            </a:r>
            <a:r>
              <a:rPr lang="en-US" altLang="ja-JP" sz="2400" dirty="0"/>
              <a:t>2/2</a:t>
            </a:r>
            <a:r>
              <a:rPr lang="ja-JP" altLang="en-US" sz="2400" dirty="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52755451"/>
              </p:ext>
            </p:extLst>
          </p:nvPr>
        </p:nvGraphicFramePr>
        <p:xfrm>
          <a:off x="323527" y="412576"/>
          <a:ext cx="8424937" cy="640080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7">
                  <a:extLst>
                    <a:ext uri="{9D8B030D-6E8A-4147-A177-3AD203B41FA5}">
                      <a16:colId xmlns:a16="http://schemas.microsoft.com/office/drawing/2014/main" val="20002"/>
                    </a:ext>
                  </a:extLst>
                </a:gridCol>
                <a:gridCol w="2313986">
                  <a:extLst>
                    <a:ext uri="{9D8B030D-6E8A-4147-A177-3AD203B41FA5}">
                      <a16:colId xmlns:a16="http://schemas.microsoft.com/office/drawing/2014/main" val="20003"/>
                    </a:ext>
                  </a:extLst>
                </a:gridCol>
                <a:gridCol w="4022718">
                  <a:extLst>
                    <a:ext uri="{9D8B030D-6E8A-4147-A177-3AD203B41FA5}">
                      <a16:colId xmlns:a16="http://schemas.microsoft.com/office/drawing/2014/main" val="20004"/>
                    </a:ext>
                  </a:extLst>
                </a:gridCol>
              </a:tblGrid>
              <a:tr h="165710">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5710">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5710">
                <a:tc vMerge="1">
                  <a:txBody>
                    <a:bodyPr/>
                    <a:lstStyle/>
                    <a:p>
                      <a:endParaRPr kumimoji="1" lang="ja-JP" altLang="en-US"/>
                    </a:p>
                  </a:txBody>
                  <a:tcPr/>
                </a:tc>
                <a:tc rowSpan="2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DataUnitConvert.cpp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画像データを扱うクラス（</a:t>
                      </a:r>
                      <a:r>
                        <a:rPr kumimoji="1" lang="en-US" altLang="ja-JP" sz="1200" dirty="0" err="1"/>
                        <a:t>CDataUnit</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作業領域を扱うクラス（</a:t>
                      </a:r>
                      <a:r>
                        <a:rPr kumimoji="1" lang="en-US" altLang="ja-JP" sz="1200" dirty="0" err="1"/>
                        <a:t>CWorkArea</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ImageField.cpp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CalculateMacro.cpp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571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MainMenuProc.cpp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HistgramDlg.cpp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MarkDlg.cpp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ChartDlg.cpp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DataPickDlg.cpp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SocketCtrlDlg.cpp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BinalizeDlg.cpp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ConvertDataDlg.cpp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TransformDlg.cpp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FilterCtrlDlg.cpp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PointCloudDlg.cpp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508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ConfirmDlg.cpp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9144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MultiImageDispDlg.cpp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CommandPrompyDlg.cpp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48754"/>
                  </a:ext>
                </a:extLst>
              </a:tr>
              <a:tr h="0">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657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6571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UserDlgEx.cpp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ユーザが追加カスタマイズするＵＩを扱うクラス（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9707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UserFunctionEx.cpp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384248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723549" cy="461665"/>
          </a:xfrm>
          <a:prstGeom prst="rect">
            <a:avLst/>
          </a:prstGeom>
          <a:noFill/>
        </p:spPr>
        <p:txBody>
          <a:bodyPr wrap="none" rtlCol="0">
            <a:spAutoFit/>
          </a:bodyPr>
          <a:lstStyle/>
          <a:p>
            <a:r>
              <a:rPr kumimoji="1" lang="ja-JP" altLang="en-US" sz="2400" dirty="0"/>
              <a:t>用語の定義</a:t>
            </a:r>
          </a:p>
        </p:txBody>
      </p:sp>
      <p:graphicFrame>
        <p:nvGraphicFramePr>
          <p:cNvPr id="3" name="表 2"/>
          <p:cNvGraphicFramePr>
            <a:graphicFrameLocks noGrp="1"/>
          </p:cNvGraphicFramePr>
          <p:nvPr>
            <p:extLst>
              <p:ext uri="{D42A27DB-BD31-4B8C-83A1-F6EECF244321}">
                <p14:modId xmlns:p14="http://schemas.microsoft.com/office/powerpoint/2010/main" val="156532265"/>
              </p:ext>
            </p:extLst>
          </p:nvPr>
        </p:nvGraphicFramePr>
        <p:xfrm>
          <a:off x="659408" y="692696"/>
          <a:ext cx="7964556" cy="4517466"/>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90435">
                <a:tc>
                  <a:txBody>
                    <a:bodyPr/>
                    <a:lstStyle/>
                    <a:p>
                      <a:r>
                        <a:rPr kumimoji="1" lang="ja-JP" altLang="en-US" sz="1200" dirty="0"/>
                        <a:t>用語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定義</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73661">
                <a:tc>
                  <a:txBody>
                    <a:bodyPr/>
                    <a:lstStyle/>
                    <a:p>
                      <a:r>
                        <a:rPr kumimoji="1" lang="en-US" altLang="ja-JP" sz="1200" dirty="0"/>
                        <a:t>PIMPOM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アルゴリズム開発プラットフォームである本ソフトウェアの名称。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u="sng" dirty="0"/>
                        <a:t>P</a:t>
                      </a:r>
                      <a:r>
                        <a:rPr kumimoji="1" lang="en-US" altLang="ja-JP" sz="1200" u="none" dirty="0"/>
                        <a:t>latform</a:t>
                      </a:r>
                      <a:r>
                        <a:rPr kumimoji="1" lang="en-US" altLang="ja-JP" sz="1200" dirty="0"/>
                        <a:t> for </a:t>
                      </a:r>
                      <a:r>
                        <a:rPr kumimoji="1" lang="en-US" altLang="ja-JP" sz="1200" u="sng" dirty="0"/>
                        <a:t>Im</a:t>
                      </a:r>
                      <a:r>
                        <a:rPr kumimoji="1" lang="en-US" altLang="ja-JP" sz="1200" dirty="0"/>
                        <a:t>age </a:t>
                      </a:r>
                      <a:r>
                        <a:rPr kumimoji="1" lang="en-US" altLang="ja-JP" sz="1200" u="sng" dirty="0"/>
                        <a:t>P</a:t>
                      </a:r>
                      <a:r>
                        <a:rPr kumimoji="1" lang="en-US" altLang="ja-JP" sz="1200" dirty="0"/>
                        <a:t>rocessing </a:t>
                      </a:r>
                      <a:r>
                        <a:rPr kumimoji="1" lang="en-US" altLang="ja-JP" sz="1200" u="sng" dirty="0"/>
                        <a:t>O</a:t>
                      </a:r>
                      <a:r>
                        <a:rPr kumimoji="1" lang="en-US" altLang="ja-JP" sz="1200" dirty="0"/>
                        <a:t>bserver &amp; </a:t>
                      </a:r>
                      <a:r>
                        <a:rPr kumimoji="1" lang="en-US" altLang="ja-JP" sz="1200" u="sng" dirty="0"/>
                        <a:t>M</a:t>
                      </a:r>
                      <a:r>
                        <a:rPr kumimoji="1" lang="en-US" altLang="ja-JP" sz="1200" dirty="0"/>
                        <a:t>odifier</a:t>
                      </a:r>
                      <a:r>
                        <a:rPr kumimoji="1" lang="ja-JP" altLang="en-US" sz="1200" dirty="0"/>
                        <a:t>の略であるとともに、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活用の容易さを連想させることがネーミングの狙い。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5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内部で画像を保持するためのメモリ領域のこと。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複数持つことができる（デフォルトでは最大</a:t>
                      </a:r>
                      <a:r>
                        <a:rPr kumimoji="1" lang="en-US" altLang="ja-JP" sz="1200" dirty="0"/>
                        <a:t>30</a:t>
                      </a:r>
                      <a:r>
                        <a:rPr kumimoji="1" lang="ja-JP" altLang="en-US" sz="1200" dirty="0"/>
                        <a:t>）。</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3146">
                <a:tc>
                  <a:txBody>
                    <a:bodyPr/>
                    <a:lstStyle/>
                    <a:p>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ユーザが機能を追加実装するモードレスダイアログのこと。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で雛形となる</a:t>
                      </a:r>
                      <a:r>
                        <a:rPr kumimoji="1" lang="en-US" altLang="ja-JP" sz="1200" dirty="0"/>
                        <a:t>Visual Studio</a:t>
                      </a:r>
                      <a:r>
                        <a:rPr kumimoji="1" lang="ja-JP" altLang="en-US" sz="1200" dirty="0"/>
                        <a:t>ソリューションを生成できる。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50861">
                <a:tc>
                  <a:txBody>
                    <a:bodyPr/>
                    <a:lstStyle/>
                    <a:p>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Application programing interface</a:t>
                      </a:r>
                      <a:r>
                        <a:rPr kumimoji="1" lang="ja-JP" altLang="en-US" sz="1200" dirty="0"/>
                        <a:t>の略。</a:t>
                      </a:r>
                      <a:endParaRPr kumimoji="1" lang="en-US" altLang="ja-JP" sz="1200" dirty="0"/>
                    </a:p>
                    <a:p>
                      <a:r>
                        <a:rPr kumimoji="1" lang="ja-JP" altLang="en-US" sz="1200" dirty="0"/>
                        <a:t>この資料では、</a:t>
                      </a:r>
                      <a:r>
                        <a:rPr kumimoji="1" lang="en-US" altLang="ja-JP" sz="1200" dirty="0" err="1"/>
                        <a:t>CPimpomAPI</a:t>
                      </a:r>
                      <a:r>
                        <a:rPr kumimoji="1" lang="ja-JP" altLang="en-US" sz="1200" dirty="0"/>
                        <a:t>クラスのことを意味する。</a:t>
                      </a:r>
                      <a:endParaRPr kumimoji="1" lang="en-US" altLang="ja-JP" sz="1200" dirty="0"/>
                    </a:p>
                    <a:p>
                      <a:r>
                        <a:rPr kumimoji="1" lang="ja-JP" altLang="en-US" sz="1200" dirty="0"/>
                        <a:t>カスタムファンクションから使用できる。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6089">
                <a:tc>
                  <a:txBody>
                    <a:bodyPr/>
                    <a:lstStyle/>
                    <a:p>
                      <a:r>
                        <a:rPr kumimoji="1" lang="en-US" altLang="ja-JP" sz="1200" dirty="0"/>
                        <a:t>Visual  Studio 2015</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本体およびカスタムファンクションのビルド環境。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1063">
                <a:tc>
                  <a:txBody>
                    <a:bodyPr/>
                    <a:lstStyle/>
                    <a:p>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フリーの画像処理ライブラリ。</a:t>
                      </a:r>
                      <a:endParaRPr kumimoji="1" lang="en-US" altLang="ja-JP" sz="1200" dirty="0"/>
                    </a:p>
                    <a:p>
                      <a:r>
                        <a:rPr kumimoji="1" lang="en-US" altLang="ja-JP" sz="1200" dirty="0"/>
                        <a:t>PIMPOM</a:t>
                      </a:r>
                      <a:r>
                        <a:rPr kumimoji="1" lang="ja-JP" altLang="en-US" sz="1200" dirty="0"/>
                        <a:t>開発環境には</a:t>
                      </a:r>
                      <a:r>
                        <a:rPr kumimoji="1" lang="en-US" altLang="ja-JP" sz="1200" dirty="0"/>
                        <a:t>Ver4.4</a:t>
                      </a:r>
                      <a:r>
                        <a:rPr kumimoji="1" lang="ja-JP" altLang="en-US" sz="1200" dirty="0"/>
                        <a:t>が含まれており、カスタムファンクションから使用可能。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1573">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5431">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642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lang="ja-JP" altLang="en-US" sz="2400" dirty="0"/>
              <a:t>（</a:t>
            </a:r>
            <a:r>
              <a:rPr lang="en-US" altLang="ja-JP" sz="2400" dirty="0"/>
              <a:t>1/2</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3987140265"/>
              </p:ext>
            </p:extLst>
          </p:nvPr>
        </p:nvGraphicFramePr>
        <p:xfrm>
          <a:off x="323528" y="568032"/>
          <a:ext cx="8424936" cy="585216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定義されているもの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3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r>
                        <a:rPr kumimoji="1" lang="ja-JP" altLang="en-US" sz="1200" dirty="0"/>
                        <a:t>（ビルド時に</a:t>
                      </a:r>
                      <a:r>
                        <a:rPr kumimoji="1" lang="en-US" altLang="ja-JP" sz="1200" dirty="0" err="1"/>
                        <a:t>inlucde</a:t>
                      </a:r>
                      <a:r>
                        <a:rPr kumimoji="1" lang="ja-JP" altLang="en-US" sz="1200" dirty="0"/>
                        <a:t>フォルダ内にコピー）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global_define..h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定数定義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global_typedef.h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構造体定義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PIMPOM_API.h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ベクトル・マトリクスを扱うクラス（</a:t>
                      </a:r>
                      <a:r>
                        <a:rPr kumimoji="1" lang="en-US" altLang="ja-JP" sz="1200" dirty="0" err="1"/>
                        <a:t>CMatrix</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DataUnit.h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CDataUnit</a:t>
                      </a:r>
                      <a:r>
                        <a:rPr kumimoji="1" lang="ja-JP" altLang="en-US" sz="1200" dirty="0" err="1"/>
                        <a:t>、</a:t>
                      </a:r>
                      <a:r>
                        <a:rPr kumimoji="1" lang="en-US" altLang="ja-JP" sz="1200" dirty="0" err="1"/>
                        <a:t>CMark</a:t>
                      </a:r>
                      <a:r>
                        <a:rPr kumimoji="1" lang="ja-JP" altLang="en-US" sz="1200" dirty="0" err="1"/>
                        <a:t>、</a:t>
                      </a:r>
                      <a:r>
                        <a:rPr kumimoji="1" lang="en-US" altLang="ja-JP" sz="1200" dirty="0" err="1"/>
                        <a:t>CWorkArea</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ImageField.h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Caluculete.h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HistgramDlg.h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MarkDlg.h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WorkAreaDlg.h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ChartDlg.h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DataPickDlg.h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SocketCtrlDlg.h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BatchDlg.h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BinalizeDlg.h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ConvertDataDlg.h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TransformDlg.h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FilterCtrlDlg.h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PointCloudDlg.h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ConfirmDlg.h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pimpom_plot.h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2610810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kumimoji="1" lang="en-US" altLang="ja-JP" sz="2400" dirty="0"/>
              <a:t>2/2</a:t>
            </a:r>
            <a:r>
              <a:rPr kumimoji="1" lang="ja-JP" altLang="en-US" sz="2400" dirty="0"/>
              <a:t>）</a:t>
            </a:r>
          </a:p>
        </p:txBody>
      </p:sp>
      <p:graphicFrame>
        <p:nvGraphicFramePr>
          <p:cNvPr id="5" name="表 4"/>
          <p:cNvGraphicFramePr>
            <a:graphicFrameLocks noGrp="1"/>
          </p:cNvGraphicFramePr>
          <p:nvPr>
            <p:extLst>
              <p:ext uri="{D42A27DB-BD31-4B8C-83A1-F6EECF244321}">
                <p14:modId xmlns:p14="http://schemas.microsoft.com/office/powerpoint/2010/main" val="4263294811"/>
              </p:ext>
            </p:extLst>
          </p:nvPr>
        </p:nvGraphicFramePr>
        <p:xfrm>
          <a:off x="323528" y="558944"/>
          <a:ext cx="8424936" cy="164592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err="1"/>
                        <a:t>stdafx.h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4"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ユーザカスタマイズＵＩを扱うクラス（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6004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2162"/>
            <a:ext cx="4193777" cy="461665"/>
          </a:xfrm>
          <a:prstGeom prst="rect">
            <a:avLst/>
          </a:prstGeom>
          <a:noFill/>
        </p:spPr>
        <p:txBody>
          <a:bodyPr wrap="none" rtlCol="0">
            <a:spAutoFit/>
          </a:bodyPr>
          <a:lstStyle/>
          <a:p>
            <a:r>
              <a:rPr kumimoji="1" lang="ja-JP" altLang="en-US" sz="2400" dirty="0"/>
              <a:t>設定ファイル構造（</a:t>
            </a:r>
            <a:r>
              <a:rPr kumimoji="1" lang="en-US" altLang="ja-JP" sz="2400" dirty="0"/>
              <a:t>pimpom.ini</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1017332431"/>
              </p:ext>
            </p:extLst>
          </p:nvPr>
        </p:nvGraphicFramePr>
        <p:xfrm>
          <a:off x="539552" y="885840"/>
          <a:ext cx="7992888" cy="1799171"/>
        </p:xfrm>
        <a:graphic>
          <a:graphicData uri="http://schemas.openxmlformats.org/drawingml/2006/table">
            <a:tbl>
              <a:tblPr/>
              <a:tblGrid>
                <a:gridCol w="1621757">
                  <a:extLst>
                    <a:ext uri="{9D8B030D-6E8A-4147-A177-3AD203B41FA5}">
                      <a16:colId xmlns:a16="http://schemas.microsoft.com/office/drawing/2014/main" val="20000"/>
                    </a:ext>
                  </a:extLst>
                </a:gridCol>
                <a:gridCol w="1402579">
                  <a:extLst>
                    <a:ext uri="{9D8B030D-6E8A-4147-A177-3AD203B41FA5}">
                      <a16:colId xmlns:a16="http://schemas.microsoft.com/office/drawing/2014/main" val="20001"/>
                    </a:ext>
                  </a:extLst>
                </a:gridCol>
                <a:gridCol w="4968552">
                  <a:extLst>
                    <a:ext uri="{9D8B030D-6E8A-4147-A177-3AD203B41FA5}">
                      <a16:colId xmlns:a16="http://schemas.microsoft.com/office/drawing/2014/main" val="20002"/>
                    </a:ext>
                  </a:extLst>
                </a:gridCol>
              </a:tblGrid>
              <a:tr h="66275">
                <a:tc>
                  <a:txBody>
                    <a:bodyPr/>
                    <a:lstStyle/>
                    <a:p>
                      <a:r>
                        <a:rPr kumimoji="1" lang="ja-JP" altLang="en-US" sz="1200" dirty="0"/>
                        <a:t>セクション</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キー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44691">
                <a:tc rowSpan="5">
                  <a:txBody>
                    <a:bodyPr/>
                    <a:lstStyle/>
                    <a:p>
                      <a:r>
                        <a:rPr lang="en-US" altLang="ja-JP" sz="1200" dirty="0"/>
                        <a:t>[SETTING]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IMG_NUM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画像メモリ数</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1069">
                <a:tc vMerge="1">
                  <a:txBody>
                    <a:bodyPr/>
                    <a:lstStyle/>
                    <a:p>
                      <a:endParaRPr kumimoji="1" lang="ja-JP" altLang="en-US"/>
                    </a:p>
                  </a:txBody>
                  <a:tcPr/>
                </a:tc>
                <a:tc>
                  <a:txBody>
                    <a:bodyPr/>
                    <a:lstStyle/>
                    <a:p>
                      <a:r>
                        <a:rPr lang="en-US" altLang="ja-JP" sz="1200" dirty="0"/>
                        <a:t>MAIN_IMG_W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MAIN_IMG_H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SMALL_IMG_W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データウィンドウのサムネイル画像の幅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SMALL_IMG_H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データウィンドウのサムネイル画像の高さ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2292">
                <a:tc>
                  <a:txBody>
                    <a:bodyPr/>
                    <a:lstStyle/>
                    <a:p>
                      <a:r>
                        <a:rPr lang="en-US" altLang="ja-JP" sz="1200" dirty="0"/>
                        <a:t>[DEFAULT_IMAGE]</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IMG</a:t>
                      </a:r>
                      <a:r>
                        <a:rPr lang="en-US" altLang="ja-JP" sz="1200" i="1" dirty="0">
                          <a:solidFill>
                            <a:schemeClr val="tx2"/>
                          </a:solidFill>
                        </a:rPr>
                        <a:t>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起動時に</a:t>
                      </a:r>
                      <a:r>
                        <a:rPr lang="en-US" altLang="ja-JP" sz="1200" i="1" dirty="0"/>
                        <a:t>N</a:t>
                      </a:r>
                      <a:r>
                        <a:rPr lang="ja-JP" altLang="en-US" sz="1200" dirty="0"/>
                        <a:t>番目の画像メモリに展開する画像ファイルのフルパス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n-lt"/>
                          <a:ea typeface="+mn-ea"/>
                          <a:cs typeface="+mn-cs"/>
                        </a:rPr>
                        <a:t>[CALCLATION]</a:t>
                      </a:r>
                      <a:endParaRPr kumimoji="1" lang="ja-JP" altLang="en-US" sz="1200" b="0" i="0" u="none" strike="noStrike" kern="1200" cap="none" spc="0" normalizeH="0" baseline="0" noProof="0" dirty="0">
                        <a:ln>
                          <a:noFill/>
                        </a:ln>
                        <a:solidFill>
                          <a:prstClr val="black"/>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err="1"/>
                        <a:t>value_history</a:t>
                      </a:r>
                      <a:r>
                        <a:rPr lang="en-US" altLang="ja-JP" sz="1200" i="1" dirty="0" err="1">
                          <a:solidFill>
                            <a:schemeClr val="tx2"/>
                          </a:solidFill>
                        </a:rPr>
                        <a:t>N</a:t>
                      </a:r>
                      <a:endParaRPr lang="en-US" altLang="ja-JP" sz="1200" i="1" dirty="0">
                        <a:solidFill>
                          <a:schemeClr val="tx2"/>
                        </a:solidFill>
                      </a:endParaRP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i="0" dirty="0"/>
                        <a:t>任意数式ウィンドウのメイン数式入力の</a:t>
                      </a:r>
                      <a:r>
                        <a:rPr lang="en-US" altLang="ja-JP" sz="1200" i="1" dirty="0"/>
                        <a:t>N</a:t>
                      </a:r>
                      <a:r>
                        <a:rPr lang="ja-JP" altLang="en-US" sz="1200" i="0" dirty="0"/>
                        <a:t>回前の履歴</a:t>
                      </a: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0813">
                <a:tc>
                  <a:txBody>
                    <a:bodyPr/>
                    <a:lstStyle/>
                    <a:p>
                      <a:r>
                        <a:rPr lang="en-US" altLang="ja-JP" sz="1200" dirty="0"/>
                        <a:t>[FILE_LOG]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ja-JP" sz="1200" dirty="0"/>
                        <a:t>LOG</a:t>
                      </a:r>
                      <a:r>
                        <a:rPr lang="en-US" altLang="ja-JP" sz="1200" i="1" dirty="0">
                          <a:solidFill>
                            <a:schemeClr val="tx2"/>
                          </a:solidFill>
                        </a:rPr>
                        <a:t>N</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過去に開いた画像ファイルの履歴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2613185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26004" y="1484784"/>
            <a:ext cx="3788371" cy="600164"/>
          </a:xfrm>
          <a:prstGeom prst="rect">
            <a:avLst/>
          </a:prstGeom>
          <a:noFill/>
        </p:spPr>
        <p:txBody>
          <a:bodyPr wrap="square" rtlCol="0">
            <a:spAutoFit/>
          </a:bodyPr>
          <a:lstStyle/>
          <a:p>
            <a:r>
              <a:rPr lang="en-US" altLang="ja-JP" sz="1100" b="1" dirty="0"/>
              <a:t>Custom_function.ini  </a:t>
            </a:r>
            <a:r>
              <a:rPr lang="ja-JP" altLang="en-US" sz="1100" b="1" dirty="0"/>
              <a:t>の書式：</a:t>
            </a:r>
            <a:endParaRPr lang="en-US" altLang="ja-JP" sz="1100" b="1" dirty="0"/>
          </a:p>
          <a:p>
            <a:r>
              <a:rPr lang="ja-JP" altLang="en-US" sz="1100" dirty="0"/>
              <a:t>一つのカスタムファンクションごとに下記</a:t>
            </a:r>
            <a:r>
              <a:rPr kumimoji="1" lang="ja-JP" altLang="en-US" sz="1100" dirty="0"/>
              <a:t>書式を一行ずつ記述</a:t>
            </a:r>
            <a:endParaRPr kumimoji="1" lang="en-US" altLang="ja-JP" sz="1100" dirty="0"/>
          </a:p>
          <a:p>
            <a:r>
              <a:rPr lang="ja-JP" altLang="en-US" sz="1100" dirty="0"/>
              <a:t>　　</a:t>
            </a:r>
            <a:r>
              <a:rPr lang="ja-JP" altLang="en-US" sz="1100" i="1" dirty="0"/>
              <a:t>プロジェクト名</a:t>
            </a:r>
            <a:r>
              <a:rPr lang="en-US" altLang="ja-JP" sz="1100" dirty="0"/>
              <a:t>=</a:t>
            </a:r>
            <a:r>
              <a:rPr lang="ja-JP" altLang="en-US" sz="1100" i="1" dirty="0"/>
              <a:t>キャプション</a:t>
            </a:r>
            <a:endParaRPr lang="en-US" altLang="ja-JP" sz="1100" i="1" dirty="0"/>
          </a:p>
        </p:txBody>
      </p:sp>
      <p:pic>
        <p:nvPicPr>
          <p:cNvPr id="5"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266"/>
          <a:stretch/>
        </p:blipFill>
        <p:spPr bwMode="auto">
          <a:xfrm>
            <a:off x="4762763" y="1484784"/>
            <a:ext cx="2410126" cy="79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4693741" y="1253951"/>
            <a:ext cx="338554" cy="276999"/>
          </a:xfrm>
          <a:prstGeom prst="rect">
            <a:avLst/>
          </a:prstGeom>
        </p:spPr>
        <p:txBody>
          <a:bodyPr wrap="none">
            <a:spAutoFit/>
          </a:bodyPr>
          <a:lstStyle/>
          <a:p>
            <a:r>
              <a:rPr lang="ja-JP" altLang="en-US" sz="1200" dirty="0">
                <a:solidFill>
                  <a:prstClr val="black"/>
                </a:solidFill>
              </a:rPr>
              <a:t>例</a:t>
            </a:r>
            <a:endParaRPr lang="en-US" altLang="ja-JP" sz="1200" dirty="0">
              <a:solidFill>
                <a:prstClr val="black"/>
              </a:solidFill>
            </a:endParaRPr>
          </a:p>
        </p:txBody>
      </p:sp>
      <p:sp>
        <p:nvSpPr>
          <p:cNvPr id="7" name="テキスト ボックス 6"/>
          <p:cNvSpPr txBox="1"/>
          <p:nvPr/>
        </p:nvSpPr>
        <p:spPr>
          <a:xfrm>
            <a:off x="2339752" y="-2162"/>
            <a:ext cx="5261312" cy="461665"/>
          </a:xfrm>
          <a:prstGeom prst="rect">
            <a:avLst/>
          </a:prstGeom>
          <a:noFill/>
        </p:spPr>
        <p:txBody>
          <a:bodyPr wrap="none" rtlCol="0">
            <a:spAutoFit/>
          </a:bodyPr>
          <a:lstStyle/>
          <a:p>
            <a:r>
              <a:rPr kumimoji="1" lang="ja-JP" altLang="en-US" sz="2400" dirty="0"/>
              <a:t>設定ファイル構造（</a:t>
            </a:r>
            <a:r>
              <a:rPr kumimoji="1" lang="en-US" altLang="ja-JP" sz="2400" dirty="0"/>
              <a:t>custom_function.ini</a:t>
            </a:r>
            <a:r>
              <a:rPr kumimoji="1" lang="ja-JP" altLang="en-US" sz="2400" dirty="0"/>
              <a:t>）</a:t>
            </a:r>
          </a:p>
        </p:txBody>
      </p:sp>
      <p:sp>
        <p:nvSpPr>
          <p:cNvPr id="9" name="テキスト ボックス 8"/>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49737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43808" y="-2162"/>
            <a:ext cx="2767104" cy="461665"/>
          </a:xfrm>
          <a:prstGeom prst="rect">
            <a:avLst/>
          </a:prstGeom>
          <a:noFill/>
        </p:spPr>
        <p:txBody>
          <a:bodyPr wrap="none" rtlCol="0">
            <a:spAutoFit/>
          </a:bodyPr>
          <a:lstStyle/>
          <a:p>
            <a:r>
              <a:rPr kumimoji="1" lang="ja-JP" altLang="en-US" sz="2400" dirty="0"/>
              <a:t>画像ファイルの構造</a:t>
            </a:r>
          </a:p>
        </p:txBody>
      </p:sp>
      <p:graphicFrame>
        <p:nvGraphicFramePr>
          <p:cNvPr id="3" name="表 2"/>
          <p:cNvGraphicFramePr>
            <a:graphicFrameLocks noGrp="1"/>
          </p:cNvGraphicFramePr>
          <p:nvPr>
            <p:extLst>
              <p:ext uri="{D42A27DB-BD31-4B8C-83A1-F6EECF244321}">
                <p14:modId xmlns:p14="http://schemas.microsoft.com/office/powerpoint/2010/main" val="20730719"/>
              </p:ext>
            </p:extLst>
          </p:nvPr>
        </p:nvGraphicFramePr>
        <p:xfrm>
          <a:off x="107504" y="836712"/>
          <a:ext cx="8928992" cy="5904656"/>
        </p:xfrm>
        <a:graphic>
          <a:graphicData uri="http://schemas.openxmlformats.org/drawingml/2006/table">
            <a:tbl>
              <a:tblPr/>
              <a:tblGrid>
                <a:gridCol w="1296144">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7056784">
                  <a:extLst>
                    <a:ext uri="{9D8B030D-6E8A-4147-A177-3AD203B41FA5}">
                      <a16:colId xmlns:a16="http://schemas.microsoft.com/office/drawing/2014/main" val="20002"/>
                    </a:ext>
                  </a:extLst>
                </a:gridCol>
              </a:tblGrid>
              <a:tr h="144016">
                <a:tc>
                  <a:txBody>
                    <a:bodyPr/>
                    <a:lstStyle/>
                    <a:p>
                      <a:r>
                        <a:rPr kumimoji="1" lang="ja-JP" altLang="en-US" sz="1200" dirty="0"/>
                        <a:t>ファイル形式</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2048">
                <a:tc>
                  <a:txBody>
                    <a:bodyPr/>
                    <a:lstStyle/>
                    <a:p>
                      <a:r>
                        <a:rPr kumimoji="1" lang="en-US" altLang="ja-JP" sz="1200" dirty="0"/>
                        <a:t>8bot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*.raw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48">
                <a:tc>
                  <a:txBody>
                    <a:bodyPr/>
                    <a:lstStyle/>
                    <a:p>
                      <a:r>
                        <a:rPr kumimoji="1" lang="en-US" altLang="ja-JP" sz="1200" dirty="0"/>
                        <a:t>16bit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*.word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16bit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dword</a:t>
                      </a:r>
                      <a:endParaRPr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32bit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*.short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32bit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*.long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32bit</a:t>
                      </a:r>
                      <a:r>
                        <a:rPr kumimoji="1" lang="ja-JP" altLang="en-US" sz="1200" dirty="0"/>
                        <a:t>浮動小数点</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*.float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2</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a:t>
                      </a:r>
                      <a:r>
                        <a:rPr lang="en-US" altLang="ja-JP" sz="1200" i="0" dirty="0" err="1">
                          <a:solidFill>
                            <a:schemeClr val="tx1"/>
                          </a:solidFill>
                        </a:rPr>
                        <a:t>xy</a:t>
                      </a:r>
                      <a:endParaRPr lang="en-US" altLang="ja-JP" sz="1200" i="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3</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i="0" dirty="0">
                          <a:solidFill>
                            <a:schemeClr val="tx1"/>
                          </a:solidFill>
                        </a:rPr>
                        <a:t>*.xyz</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ja-JP" altLang="en-US" sz="1200" dirty="0"/>
                        <a:t>複素数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*.comp</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65192">
                <a:tc>
                  <a:txBody>
                    <a:bodyPr/>
                    <a:lstStyle/>
                    <a:p>
                      <a:r>
                        <a:rPr kumimoji="1" lang="en-US" altLang="ja-JP" sz="1200" dirty="0"/>
                        <a:t>8bit</a:t>
                      </a:r>
                      <a:r>
                        <a:rPr kumimoji="1" lang="ja-JP" altLang="en-US" sz="1200" dirty="0"/>
                        <a:t>動画</a:t>
                      </a:r>
                      <a:endParaRPr kumimoji="1"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04056">
                <a:tc>
                  <a:txBody>
                    <a:bodyPr/>
                    <a:lstStyle/>
                    <a:p>
                      <a:r>
                        <a:rPr kumimoji="1" lang="en-US" altLang="ja-JP" sz="1200" dirty="0"/>
                        <a:t>32bit</a:t>
                      </a:r>
                      <a:r>
                        <a:rPr kumimoji="1" lang="ja-JP" altLang="en-US" sz="1200" dirty="0"/>
                        <a:t>浮動小数動画</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*.f3d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64096">
                <a:tc>
                  <a:txBody>
                    <a:bodyPr/>
                    <a:lstStyle/>
                    <a:p>
                      <a:r>
                        <a:rPr kumimoji="1" lang="en-US" altLang="ja-JP" sz="1200" dirty="0"/>
                        <a:t>PIMPOM</a:t>
                      </a:r>
                      <a:r>
                        <a:rPr kumimoji="1" lang="ja-JP" altLang="en-US" sz="1200" dirty="0"/>
                        <a:t>アーカイブ</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pim</a:t>
                      </a:r>
                      <a:endParaRPr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テキスト ボックス 4"/>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kumimoji="1" lang="en-US" altLang="ja-JP" sz="1200" dirty="0"/>
              <a:t>PIMPOM</a:t>
            </a:r>
            <a:r>
              <a:rPr kumimoji="1" lang="ja-JP" altLang="en-US" sz="1200" dirty="0"/>
              <a:t>で独自に定義する画像データファイル形式</a:t>
            </a:r>
          </a:p>
        </p:txBody>
      </p:sp>
      <p:sp>
        <p:nvSpPr>
          <p:cNvPr id="2" name="正方形/長方形 1"/>
          <p:cNvSpPr/>
          <p:nvPr/>
        </p:nvSpPr>
        <p:spPr>
          <a:xfrm>
            <a:off x="2010546" y="119675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6" name="正方形/長方形 15"/>
          <p:cNvSpPr/>
          <p:nvPr/>
        </p:nvSpPr>
        <p:spPr>
          <a:xfrm>
            <a:off x="2010545" y="1638672"/>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7" name="正方形/長方形 16"/>
          <p:cNvSpPr/>
          <p:nvPr/>
        </p:nvSpPr>
        <p:spPr>
          <a:xfrm>
            <a:off x="2874641" y="163867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 name="直線矢印コネクタ 17"/>
          <p:cNvCxnSpPr/>
          <p:nvPr/>
        </p:nvCxnSpPr>
        <p:spPr>
          <a:xfrm>
            <a:off x="2010545" y="1566664"/>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2874641" y="156666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154561" y="1484784"/>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21" name="テキスト ボックス 20"/>
          <p:cNvSpPr txBox="1"/>
          <p:nvPr/>
        </p:nvSpPr>
        <p:spPr>
          <a:xfrm>
            <a:off x="2996526" y="149465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30" name="正方形/長方形 29"/>
          <p:cNvSpPr/>
          <p:nvPr/>
        </p:nvSpPr>
        <p:spPr>
          <a:xfrm>
            <a:off x="2010545" y="25027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31" name="正方形/長方形 30"/>
          <p:cNvSpPr/>
          <p:nvPr/>
        </p:nvSpPr>
        <p:spPr>
          <a:xfrm>
            <a:off x="3666729" y="250276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32" name="直線矢印コネクタ 31"/>
          <p:cNvCxnSpPr/>
          <p:nvPr/>
        </p:nvCxnSpPr>
        <p:spPr>
          <a:xfrm>
            <a:off x="2010545" y="24307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666729" y="243076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586609" y="23488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35" name="テキスト ボックス 34"/>
          <p:cNvSpPr txBox="1"/>
          <p:nvPr/>
        </p:nvSpPr>
        <p:spPr>
          <a:xfrm>
            <a:off x="3788614" y="235875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26" name="テキスト ボックス 125"/>
          <p:cNvSpPr txBox="1"/>
          <p:nvPr/>
        </p:nvSpPr>
        <p:spPr>
          <a:xfrm>
            <a:off x="5208980" y="1022539"/>
            <a:ext cx="2962671" cy="246221"/>
          </a:xfrm>
          <a:prstGeom prst="rect">
            <a:avLst/>
          </a:prstGeom>
          <a:noFill/>
        </p:spPr>
        <p:txBody>
          <a:bodyPr wrap="none" rtlCol="0">
            <a:spAutoFit/>
          </a:bodyPr>
          <a:lstStyle/>
          <a:p>
            <a:r>
              <a:rPr lang="ja-JP" altLang="en-US" sz="1000" dirty="0"/>
              <a:t>フッタの中身：　</a:t>
            </a:r>
            <a:r>
              <a:rPr kumimoji="1" lang="ja-JP" altLang="en-US" sz="1000" dirty="0"/>
              <a:t>画像幅、高さ、ページ数、チャネル数</a:t>
            </a:r>
          </a:p>
        </p:txBody>
      </p:sp>
      <p:sp>
        <p:nvSpPr>
          <p:cNvPr id="127" name="正方形/長方形 126"/>
          <p:cNvSpPr/>
          <p:nvPr/>
        </p:nvSpPr>
        <p:spPr>
          <a:xfrm>
            <a:off x="2010545" y="6247184"/>
            <a:ext cx="473223"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ヘッダ</a:t>
            </a:r>
            <a:endParaRPr kumimoji="1" lang="ja-JP" altLang="en-US" sz="800" dirty="0">
              <a:solidFill>
                <a:schemeClr val="tx1"/>
              </a:solidFill>
            </a:endParaRPr>
          </a:p>
        </p:txBody>
      </p:sp>
      <p:sp>
        <p:nvSpPr>
          <p:cNvPr id="131" name="正方形/長方形 130"/>
          <p:cNvSpPr/>
          <p:nvPr/>
        </p:nvSpPr>
        <p:spPr>
          <a:xfrm>
            <a:off x="3347864" y="6247184"/>
            <a:ext cx="1069028"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各種画像ﾃﾞｰﾀ列</a:t>
            </a:r>
            <a:endParaRPr kumimoji="1" lang="ja-JP" altLang="en-US" sz="800" dirty="0">
              <a:solidFill>
                <a:schemeClr val="tx1"/>
              </a:solidFill>
            </a:endParaRPr>
          </a:p>
        </p:txBody>
      </p:sp>
      <p:sp>
        <p:nvSpPr>
          <p:cNvPr id="132" name="テキスト ボックス 131"/>
          <p:cNvSpPr txBox="1"/>
          <p:nvPr/>
        </p:nvSpPr>
        <p:spPr>
          <a:xfrm>
            <a:off x="5309088" y="5877272"/>
            <a:ext cx="3438627" cy="861774"/>
          </a:xfrm>
          <a:prstGeom prst="rect">
            <a:avLst/>
          </a:prstGeom>
          <a:noFill/>
        </p:spPr>
        <p:txBody>
          <a:bodyPr wrap="square" rtlCol="0">
            <a:spAutoFit/>
          </a:bodyPr>
          <a:lstStyle/>
          <a:p>
            <a:r>
              <a:rPr lang="ja-JP" altLang="en-US" sz="1000" dirty="0"/>
              <a:t>ヘッダの中身：</a:t>
            </a:r>
            <a:endParaRPr lang="en-US" altLang="ja-JP" sz="1000" dirty="0"/>
          </a:p>
          <a:p>
            <a:r>
              <a:rPr lang="ja-JP" altLang="en-US" sz="1000" dirty="0"/>
              <a:t>　</a:t>
            </a:r>
            <a:r>
              <a:rPr kumimoji="1" lang="ja-JP" altLang="en-US" sz="1000" dirty="0"/>
              <a:t>画像幅、高さ、ページ数、チャネル数、データ名</a:t>
            </a:r>
            <a:endParaRPr kumimoji="1" lang="en-US" altLang="ja-JP" sz="1000" dirty="0"/>
          </a:p>
          <a:p>
            <a:r>
              <a:rPr lang="ja-JP" altLang="en-US" sz="1000" dirty="0"/>
              <a:t>　表示オフセット、拡大率、表示ページ、表示チャネル</a:t>
            </a:r>
            <a:endParaRPr lang="en-US" altLang="ja-JP" sz="1000" dirty="0"/>
          </a:p>
          <a:p>
            <a:r>
              <a:rPr lang="ja-JP" altLang="en-US" sz="1000" dirty="0"/>
              <a:t>　表示濃度最大値、表示濃度最小値</a:t>
            </a:r>
            <a:endParaRPr lang="en-US" altLang="ja-JP" sz="1000" dirty="0"/>
          </a:p>
          <a:p>
            <a:r>
              <a:rPr lang="ja-JP" altLang="en-US" sz="1000" dirty="0"/>
              <a:t>　作業領域、作業領域使用フラグ、マーク、マスク使用フラグ</a:t>
            </a:r>
            <a:r>
              <a:rPr kumimoji="1" lang="ja-JP" altLang="en-US" sz="1000" dirty="0"/>
              <a:t>　　　　　　　　</a:t>
            </a:r>
          </a:p>
        </p:txBody>
      </p:sp>
      <p:sp>
        <p:nvSpPr>
          <p:cNvPr id="133" name="正方形/長方形 132"/>
          <p:cNvSpPr/>
          <p:nvPr/>
        </p:nvSpPr>
        <p:spPr>
          <a:xfrm>
            <a:off x="2915816" y="6247184"/>
            <a:ext cx="43279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マスク</a:t>
            </a:r>
          </a:p>
        </p:txBody>
      </p:sp>
      <p:sp>
        <p:nvSpPr>
          <p:cNvPr id="134" name="正方形/長方形 133"/>
          <p:cNvSpPr/>
          <p:nvPr/>
        </p:nvSpPr>
        <p:spPr>
          <a:xfrm>
            <a:off x="2483768" y="6247184"/>
            <a:ext cx="44490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表示画像</a:t>
            </a:r>
          </a:p>
        </p:txBody>
      </p:sp>
      <p:sp>
        <p:nvSpPr>
          <p:cNvPr id="137" name="正方形/長方形 136"/>
          <p:cNvSpPr/>
          <p:nvPr/>
        </p:nvSpPr>
        <p:spPr>
          <a:xfrm>
            <a:off x="2442593" y="119675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138" name="直線矢印コネクタ 137"/>
          <p:cNvCxnSpPr/>
          <p:nvPr/>
        </p:nvCxnSpPr>
        <p:spPr>
          <a:xfrm>
            <a:off x="2442593" y="112474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2586609" y="1042864"/>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140" name="直線矢印コネクタ 139"/>
          <p:cNvCxnSpPr/>
          <p:nvPr/>
        </p:nvCxnSpPr>
        <p:spPr>
          <a:xfrm>
            <a:off x="2010545" y="112474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020462" y="105273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143" name="正方形/長方形 142"/>
          <p:cNvSpPr/>
          <p:nvPr/>
        </p:nvSpPr>
        <p:spPr>
          <a:xfrm>
            <a:off x="2010545" y="2070720"/>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44" name="正方形/長方形 143"/>
          <p:cNvSpPr/>
          <p:nvPr/>
        </p:nvSpPr>
        <p:spPr>
          <a:xfrm>
            <a:off x="2874641" y="207072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45" name="直線矢印コネクタ 144"/>
          <p:cNvCxnSpPr/>
          <p:nvPr/>
        </p:nvCxnSpPr>
        <p:spPr>
          <a:xfrm>
            <a:off x="2010545" y="1998712"/>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874641" y="199871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2154561" y="1916832"/>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148" name="テキスト ボックス 147"/>
          <p:cNvSpPr txBox="1"/>
          <p:nvPr/>
        </p:nvSpPr>
        <p:spPr>
          <a:xfrm>
            <a:off x="2996526" y="192670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0" name="正方形/長方形 149"/>
          <p:cNvSpPr/>
          <p:nvPr/>
        </p:nvSpPr>
        <p:spPr>
          <a:xfrm>
            <a:off x="2010545" y="29348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1" name="正方形/長方形 150"/>
          <p:cNvSpPr/>
          <p:nvPr/>
        </p:nvSpPr>
        <p:spPr>
          <a:xfrm>
            <a:off x="3666729" y="293481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2" name="直線矢印コネクタ 151"/>
          <p:cNvCxnSpPr/>
          <p:nvPr/>
        </p:nvCxnSpPr>
        <p:spPr>
          <a:xfrm>
            <a:off x="2010545" y="28628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a:off x="3666729" y="286280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2586609" y="27809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55" name="テキスト ボックス 154"/>
          <p:cNvSpPr txBox="1"/>
          <p:nvPr/>
        </p:nvSpPr>
        <p:spPr>
          <a:xfrm>
            <a:off x="3788614" y="2790800"/>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6" name="正方形/長方形 155"/>
          <p:cNvSpPr/>
          <p:nvPr/>
        </p:nvSpPr>
        <p:spPr>
          <a:xfrm>
            <a:off x="2010545" y="336686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7" name="正方形/長方形 156"/>
          <p:cNvSpPr/>
          <p:nvPr/>
        </p:nvSpPr>
        <p:spPr>
          <a:xfrm>
            <a:off x="3666729" y="3366864"/>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8" name="直線矢印コネクタ 157"/>
          <p:cNvCxnSpPr/>
          <p:nvPr/>
        </p:nvCxnSpPr>
        <p:spPr>
          <a:xfrm>
            <a:off x="2010545" y="329485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3666729" y="3294856"/>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 name="テキスト ボックス 159"/>
          <p:cNvSpPr txBox="1"/>
          <p:nvPr/>
        </p:nvSpPr>
        <p:spPr>
          <a:xfrm>
            <a:off x="2586609" y="321297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1" name="テキスト ボックス 160"/>
          <p:cNvSpPr txBox="1"/>
          <p:nvPr/>
        </p:nvSpPr>
        <p:spPr>
          <a:xfrm>
            <a:off x="3788614" y="3222848"/>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62" name="正方形/長方形 161"/>
          <p:cNvSpPr/>
          <p:nvPr/>
        </p:nvSpPr>
        <p:spPr>
          <a:xfrm>
            <a:off x="2010545"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64" name="直線矢印コネクタ 163"/>
          <p:cNvCxnSpPr/>
          <p:nvPr/>
        </p:nvCxnSpPr>
        <p:spPr>
          <a:xfrm>
            <a:off x="2010545"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a:off x="2586609"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8" name="正方形/長方形 167"/>
          <p:cNvSpPr/>
          <p:nvPr/>
        </p:nvSpPr>
        <p:spPr>
          <a:xfrm>
            <a:off x="3666729"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sp>
        <p:nvSpPr>
          <p:cNvPr id="169" name="正方形/長方形 168"/>
          <p:cNvSpPr/>
          <p:nvPr/>
        </p:nvSpPr>
        <p:spPr>
          <a:xfrm>
            <a:off x="5322913" y="37989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70" name="直線矢印コネクタ 169"/>
          <p:cNvCxnSpPr/>
          <p:nvPr/>
        </p:nvCxnSpPr>
        <p:spPr>
          <a:xfrm>
            <a:off x="3666729"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a:off x="5322913" y="37269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テキスト ボックス 171"/>
          <p:cNvSpPr txBox="1"/>
          <p:nvPr/>
        </p:nvSpPr>
        <p:spPr>
          <a:xfrm>
            <a:off x="4242793"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3" name="テキスト ボックス 172"/>
          <p:cNvSpPr txBox="1"/>
          <p:nvPr/>
        </p:nvSpPr>
        <p:spPr>
          <a:xfrm>
            <a:off x="5444798" y="36548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74" name="正方形/長方形 173"/>
          <p:cNvSpPr/>
          <p:nvPr/>
        </p:nvSpPr>
        <p:spPr>
          <a:xfrm>
            <a:off x="2010545"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75" name="直線矢印コネクタ 174"/>
          <p:cNvCxnSpPr/>
          <p:nvPr/>
        </p:nvCxnSpPr>
        <p:spPr>
          <a:xfrm>
            <a:off x="2010545"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2586609"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7" name="正方形/長方形 176"/>
          <p:cNvSpPr/>
          <p:nvPr/>
        </p:nvSpPr>
        <p:spPr>
          <a:xfrm>
            <a:off x="3666729"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179" name="直線矢印コネクタ 178"/>
          <p:cNvCxnSpPr/>
          <p:nvPr/>
        </p:nvCxnSpPr>
        <p:spPr>
          <a:xfrm>
            <a:off x="3666729"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a:off x="4242793"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3" name="正方形/長方形 182"/>
          <p:cNvSpPr/>
          <p:nvPr/>
        </p:nvSpPr>
        <p:spPr>
          <a:xfrm>
            <a:off x="5322913"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sp>
        <p:nvSpPr>
          <p:cNvPr id="184" name="正方形/長方形 183"/>
          <p:cNvSpPr/>
          <p:nvPr/>
        </p:nvSpPr>
        <p:spPr>
          <a:xfrm>
            <a:off x="6979097" y="423096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5" name="直線矢印コネクタ 184"/>
          <p:cNvCxnSpPr/>
          <p:nvPr/>
        </p:nvCxnSpPr>
        <p:spPr>
          <a:xfrm>
            <a:off x="5322913"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p:nvPr/>
        </p:nvCxnSpPr>
        <p:spPr>
          <a:xfrm>
            <a:off x="6979097" y="415895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5898977"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8" name="テキスト ボックス 187"/>
          <p:cNvSpPr txBox="1"/>
          <p:nvPr/>
        </p:nvSpPr>
        <p:spPr>
          <a:xfrm>
            <a:off x="7100982" y="408694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01" name="正方形/長方形 200"/>
          <p:cNvSpPr/>
          <p:nvPr/>
        </p:nvSpPr>
        <p:spPr>
          <a:xfrm>
            <a:off x="1979712"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02" name="直線矢印コネクタ 201"/>
          <p:cNvCxnSpPr/>
          <p:nvPr/>
        </p:nvCxnSpPr>
        <p:spPr>
          <a:xfrm>
            <a:off x="1979712"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3" name="テキスト ボックス 202"/>
          <p:cNvSpPr txBox="1"/>
          <p:nvPr/>
        </p:nvSpPr>
        <p:spPr>
          <a:xfrm>
            <a:off x="2555776"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4" name="正方形/長方形 203"/>
          <p:cNvSpPr/>
          <p:nvPr/>
        </p:nvSpPr>
        <p:spPr>
          <a:xfrm>
            <a:off x="3635896"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05" name="直線矢印コネクタ 204"/>
          <p:cNvCxnSpPr/>
          <p:nvPr/>
        </p:nvCxnSpPr>
        <p:spPr>
          <a:xfrm>
            <a:off x="3635896"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テキスト ボックス 205"/>
          <p:cNvSpPr txBox="1"/>
          <p:nvPr/>
        </p:nvSpPr>
        <p:spPr>
          <a:xfrm>
            <a:off x="4211960"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7" name="正方形/長方形 206"/>
          <p:cNvSpPr/>
          <p:nvPr/>
        </p:nvSpPr>
        <p:spPr>
          <a:xfrm>
            <a:off x="5292080"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209" name="直線矢印コネクタ 208"/>
          <p:cNvCxnSpPr/>
          <p:nvPr/>
        </p:nvCxnSpPr>
        <p:spPr>
          <a:xfrm>
            <a:off x="5292080"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テキスト ボックス 210"/>
          <p:cNvSpPr txBox="1"/>
          <p:nvPr/>
        </p:nvSpPr>
        <p:spPr>
          <a:xfrm>
            <a:off x="5868144"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3" name="正方形/長方形 212"/>
          <p:cNvSpPr/>
          <p:nvPr/>
        </p:nvSpPr>
        <p:spPr>
          <a:xfrm>
            <a:off x="6949013"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14" name="正方形/長方形 213"/>
          <p:cNvSpPr/>
          <p:nvPr/>
        </p:nvSpPr>
        <p:spPr>
          <a:xfrm>
            <a:off x="8605197" y="466300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15" name="直線矢印コネクタ 214"/>
          <p:cNvCxnSpPr/>
          <p:nvPr/>
        </p:nvCxnSpPr>
        <p:spPr>
          <a:xfrm>
            <a:off x="6949013"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8605197" y="459100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a:off x="7525077"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8" name="テキスト ボックス 217"/>
          <p:cNvSpPr txBox="1"/>
          <p:nvPr/>
        </p:nvSpPr>
        <p:spPr>
          <a:xfrm>
            <a:off x="8727082" y="451899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32" name="正方形/長方形 231"/>
          <p:cNvSpPr/>
          <p:nvPr/>
        </p:nvSpPr>
        <p:spPr>
          <a:xfrm>
            <a:off x="2050972"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236" name="直線矢印コネクタ 235"/>
          <p:cNvCxnSpPr/>
          <p:nvPr/>
        </p:nvCxnSpPr>
        <p:spPr>
          <a:xfrm>
            <a:off x="2050971"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テキスト ボックス 236"/>
          <p:cNvSpPr txBox="1"/>
          <p:nvPr/>
        </p:nvSpPr>
        <p:spPr>
          <a:xfrm>
            <a:off x="2060888"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38" name="正方形/長方形 237"/>
          <p:cNvSpPr/>
          <p:nvPr/>
        </p:nvSpPr>
        <p:spPr>
          <a:xfrm>
            <a:off x="4211961"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39" name="正方形/長方形 238"/>
          <p:cNvSpPr/>
          <p:nvPr/>
        </p:nvSpPr>
        <p:spPr>
          <a:xfrm>
            <a:off x="4644008" y="509505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240" name="直線矢印コネクタ 239"/>
          <p:cNvCxnSpPr/>
          <p:nvPr/>
        </p:nvCxnSpPr>
        <p:spPr>
          <a:xfrm>
            <a:off x="4644008" y="502304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テキスト ボックス 240"/>
          <p:cNvSpPr txBox="1"/>
          <p:nvPr/>
        </p:nvSpPr>
        <p:spPr>
          <a:xfrm>
            <a:off x="4788024" y="4941168"/>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242" name="直線矢印コネクタ 241"/>
          <p:cNvCxnSpPr/>
          <p:nvPr/>
        </p:nvCxnSpPr>
        <p:spPr>
          <a:xfrm>
            <a:off x="4211960"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a:off x="4221877"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4" name="正方形/長方形 243"/>
          <p:cNvSpPr/>
          <p:nvPr/>
        </p:nvSpPr>
        <p:spPr>
          <a:xfrm>
            <a:off x="2483768"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5" name="テキスト ボックス 244"/>
          <p:cNvSpPr txBox="1"/>
          <p:nvPr/>
        </p:nvSpPr>
        <p:spPr>
          <a:xfrm>
            <a:off x="2493684"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6" name="正方形/長方形 245"/>
          <p:cNvSpPr/>
          <p:nvPr/>
        </p:nvSpPr>
        <p:spPr>
          <a:xfrm>
            <a:off x="2915816"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7" name="テキスト ボックス 246"/>
          <p:cNvSpPr txBox="1"/>
          <p:nvPr/>
        </p:nvSpPr>
        <p:spPr>
          <a:xfrm>
            <a:off x="2925732"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248" name="直線コネクタ 247"/>
          <p:cNvCxnSpPr/>
          <p:nvPr/>
        </p:nvCxnSpPr>
        <p:spPr>
          <a:xfrm>
            <a:off x="3415489" y="519813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9" name="正方形/長方形 248"/>
          <p:cNvSpPr/>
          <p:nvPr/>
        </p:nvSpPr>
        <p:spPr>
          <a:xfrm>
            <a:off x="2040628"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50" name="直線矢印コネクタ 249"/>
          <p:cNvCxnSpPr/>
          <p:nvPr/>
        </p:nvCxnSpPr>
        <p:spPr>
          <a:xfrm>
            <a:off x="2040628"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1" name="テキスト ボックス 250"/>
          <p:cNvSpPr txBox="1"/>
          <p:nvPr/>
        </p:nvSpPr>
        <p:spPr>
          <a:xfrm>
            <a:off x="2616692"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2" name="正方形/長方形 251"/>
          <p:cNvSpPr/>
          <p:nvPr/>
        </p:nvSpPr>
        <p:spPr>
          <a:xfrm>
            <a:off x="3696812"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53" name="直線矢印コネクタ 252"/>
          <p:cNvCxnSpPr/>
          <p:nvPr/>
        </p:nvCxnSpPr>
        <p:spPr>
          <a:xfrm>
            <a:off x="3696812"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テキスト ボックス 253"/>
          <p:cNvSpPr txBox="1"/>
          <p:nvPr/>
        </p:nvSpPr>
        <p:spPr>
          <a:xfrm>
            <a:off x="4272876"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8" name="正方形/長方形 257"/>
          <p:cNvSpPr/>
          <p:nvPr/>
        </p:nvSpPr>
        <p:spPr>
          <a:xfrm>
            <a:off x="6372200"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59" name="正方形/長方形 258"/>
          <p:cNvSpPr/>
          <p:nvPr/>
        </p:nvSpPr>
        <p:spPr>
          <a:xfrm>
            <a:off x="8028384" y="55991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60" name="直線矢印コネクタ 259"/>
          <p:cNvCxnSpPr/>
          <p:nvPr/>
        </p:nvCxnSpPr>
        <p:spPr>
          <a:xfrm>
            <a:off x="6372200"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a:off x="8028384" y="55271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2" name="テキスト ボックス 261"/>
          <p:cNvSpPr txBox="1"/>
          <p:nvPr/>
        </p:nvSpPr>
        <p:spPr>
          <a:xfrm>
            <a:off x="6948264"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63" name="テキスト ボックス 262"/>
          <p:cNvSpPr txBox="1"/>
          <p:nvPr/>
        </p:nvSpPr>
        <p:spPr>
          <a:xfrm>
            <a:off x="8150269" y="54550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cxnSp>
        <p:nvCxnSpPr>
          <p:cNvPr id="264" name="直線コネクタ 263"/>
          <p:cNvCxnSpPr/>
          <p:nvPr/>
        </p:nvCxnSpPr>
        <p:spPr>
          <a:xfrm>
            <a:off x="5495019" y="5682698"/>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 name="テキスト ボックス 264"/>
          <p:cNvSpPr txBox="1"/>
          <p:nvPr/>
        </p:nvSpPr>
        <p:spPr>
          <a:xfrm>
            <a:off x="2511799" y="6123864"/>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66" name="テキスト ボックス 265"/>
          <p:cNvSpPr txBox="1"/>
          <p:nvPr/>
        </p:nvSpPr>
        <p:spPr>
          <a:xfrm>
            <a:off x="2997741" y="6114201"/>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Tree>
    <p:extLst>
      <p:ext uri="{BB962C8B-B14F-4D97-AF65-F5344CB8AC3E}">
        <p14:creationId xmlns:p14="http://schemas.microsoft.com/office/powerpoint/2010/main" val="220069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kumimoji="1" lang="ja-JP" altLang="en-US" sz="2400" dirty="0"/>
              <a:t>設計方針</a:t>
            </a:r>
          </a:p>
        </p:txBody>
      </p:sp>
      <p:graphicFrame>
        <p:nvGraphicFramePr>
          <p:cNvPr id="3" name="表 2"/>
          <p:cNvGraphicFramePr>
            <a:graphicFrameLocks noGrp="1"/>
          </p:cNvGraphicFramePr>
          <p:nvPr>
            <p:extLst>
              <p:ext uri="{D42A27DB-BD31-4B8C-83A1-F6EECF244321}">
                <p14:modId xmlns:p14="http://schemas.microsoft.com/office/powerpoint/2010/main" val="4051543580"/>
              </p:ext>
            </p:extLst>
          </p:nvPr>
        </p:nvGraphicFramePr>
        <p:xfrm>
          <a:off x="659408" y="1154901"/>
          <a:ext cx="7964556" cy="5051985"/>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5267">
                <a:tc>
                  <a:txBody>
                    <a:bodyPr/>
                    <a:lstStyle/>
                    <a:p>
                      <a:r>
                        <a:rPr kumimoji="1" lang="ja-JP" altLang="en-US" sz="1200" dirty="0"/>
                        <a:t>権利と責任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条項</a:t>
                      </a:r>
                      <a:r>
                        <a:rPr kumimoji="1" lang="en-US" altLang="ja-JP" sz="1200" dirty="0"/>
                        <a:t>BSD</a:t>
                      </a:r>
                      <a:r>
                        <a:rPr kumimoji="1" lang="ja-JP" altLang="en-US" sz="1200" dirty="0"/>
                        <a:t>ライセンス</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800" dirty="0"/>
                        <a:t>Redistribution and use in source and binary forms, with or without modification, are permitted provided that the following conditions are met: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Redistributions of source code must retain the above copyright notice, this list of conditions and the following disclaimer.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Redistributions in binary form must reproduce the above copyright notice, this list of conditions and the following disclaimer in the documentation and/or other materials provided with the distribution.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Neither the name of the &lt;organization&gt; nor the names of its contributors may be used to endorse or promote products derived from this software without specific prior written permission.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80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800" dirty="0"/>
                        <a:t>THIS SOFTWARE IS PROVIDED BY THE COPYRIGHT HOLDERS AND CONTRIBUTORS "AS IS" AND ANY EXPRESS OR IMPLIED WARRANTIES, INCLUDING, BUT NOT LIMITED TO, THE IMPLIED WARRANTIES OF MERCHANTABILITY AND FITNESS FOR A PARTICULAR PURPOSE ARE DISCLAIMED. IN NO EVENT SHALL &lt;COPYRIGHT HOLDER&gt;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endParaRPr kumimoji="1" lang="en-US" altLang="ja-JP" sz="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性能</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本体に搭載している処理の性能に関しては、精度＞速度の優先順位で開発する。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特定のハード特性に依存する処理（</a:t>
                      </a:r>
                      <a:r>
                        <a:rPr kumimoji="1" lang="en-US" altLang="ja-JP" sz="1200" dirty="0"/>
                        <a:t>SSE</a:t>
                      </a:r>
                      <a:r>
                        <a:rPr kumimoji="1" lang="ja-JP" altLang="en-US" sz="1200" dirty="0"/>
                        <a:t>など）は使わない。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速度／精度とも保障はない。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0229">
                <a:tc>
                  <a:txBody>
                    <a:bodyPr/>
                    <a:lstStyle/>
                    <a:p>
                      <a:r>
                        <a:rPr kumimoji="1" lang="ja-JP" altLang="en-US" sz="1200" dirty="0"/>
                        <a:t>ソフト品質</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ソフトウェアの動作保証はない。</a:t>
                      </a:r>
                      <a:endParaRPr kumimoji="1" lang="en-US" altLang="ja-JP" sz="1200" dirty="0"/>
                    </a:p>
                    <a:p>
                      <a:r>
                        <a:rPr kumimoji="1" lang="ja-JP" altLang="en-US" sz="1200" dirty="0"/>
                        <a:t>ただし、機能追加時には正常系の動作確認までは行うことをポリシーとする。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38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追加した機能の仕様は、可能な限り本資料に追記する。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5834">
                <a:tc>
                  <a:txBody>
                    <a:bodyPr/>
                    <a:lstStyle/>
                    <a:p>
                      <a:r>
                        <a:rPr kumimoji="1" lang="ja-JP" altLang="en-US" sz="1200" dirty="0"/>
                        <a:t>バージョン管理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バージョンアップは以下のタイミングで行うことをポリシーとする。</a:t>
                      </a:r>
                      <a:endParaRPr kumimoji="1" lang="en-US" altLang="ja-JP" sz="1200" dirty="0"/>
                    </a:p>
                    <a:p>
                      <a:r>
                        <a:rPr kumimoji="1" lang="ja-JP" altLang="en-US" sz="1200" dirty="0"/>
                        <a:t>・メジャーバージョン（</a:t>
                      </a:r>
                      <a:r>
                        <a:rPr kumimoji="1" lang="en-US" altLang="ja-JP" sz="1200" dirty="0"/>
                        <a:t>1</a:t>
                      </a:r>
                      <a:r>
                        <a:rPr kumimoji="1" lang="ja-JP" altLang="en-US" sz="1200" dirty="0"/>
                        <a:t>ケタ目）：全面的構成変更時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(2</a:t>
                      </a:r>
                      <a:r>
                        <a:rPr kumimoji="1" lang="ja-JP" altLang="en-US" sz="1200" dirty="0"/>
                        <a:t>ケタ目）：メニュー／ウィンドウ追加時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(3</a:t>
                      </a:r>
                      <a:r>
                        <a:rPr kumimoji="1" lang="ja-JP" altLang="en-US" sz="1200" dirty="0"/>
                        <a:t>ケタ目）：小規模な機能追加時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r>
                        <a:rPr kumimoji="1" lang="ja-JP" altLang="en-US" sz="1200" dirty="0"/>
                        <a:t>ソースコード管理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331640" y="548679"/>
            <a:ext cx="5957863" cy="461665"/>
          </a:xfrm>
          <a:prstGeom prst="rect">
            <a:avLst/>
          </a:prstGeom>
          <a:solidFill>
            <a:schemeClr val="accent1">
              <a:lumMod val="40000"/>
              <a:lumOff val="60000"/>
            </a:schemeClr>
          </a:solidFill>
          <a:ln>
            <a:noFill/>
          </a:ln>
        </p:spPr>
        <p:txBody>
          <a:bodyPr wrap="square" rtlCol="0">
            <a:spAutoFit/>
          </a:bodyPr>
          <a:lstStyle/>
          <a:p>
            <a:r>
              <a:rPr kumimoji="1" lang="en-US" altLang="ja-JP" sz="1200" dirty="0"/>
              <a:t>PIMPOM</a:t>
            </a:r>
            <a:r>
              <a:rPr kumimoji="1" lang="ja-JP" altLang="en-US" sz="1200" dirty="0"/>
              <a:t>本体の設計／実装に関する方針を示す。</a:t>
            </a:r>
            <a:endParaRPr kumimoji="1" lang="en-US" altLang="ja-JP" sz="1200" dirty="0"/>
          </a:p>
          <a:p>
            <a:r>
              <a:rPr kumimoji="1" lang="ja-JP" altLang="en-US" sz="1200" dirty="0"/>
              <a:t>カスタムファンクションに関してはこの限りではない。</a:t>
            </a:r>
          </a:p>
        </p:txBody>
      </p:sp>
    </p:spTree>
    <p:extLst>
      <p:ext uri="{BB962C8B-B14F-4D97-AF65-F5344CB8AC3E}">
        <p14:creationId xmlns:p14="http://schemas.microsoft.com/office/powerpoint/2010/main" val="2108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lang="ja-JP" altLang="en-US" sz="2400" dirty="0"/>
              <a:t>動作環境</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4037834090"/>
              </p:ext>
            </p:extLst>
          </p:nvPr>
        </p:nvGraphicFramePr>
        <p:xfrm>
          <a:off x="1331640" y="764704"/>
          <a:ext cx="6624736" cy="1097280"/>
        </p:xfrm>
        <a:graphic>
          <a:graphicData uri="http://schemas.openxmlformats.org/drawingml/2006/table">
            <a:tbl>
              <a:tblPr/>
              <a:tblGrid>
                <a:gridCol w="1224550">
                  <a:extLst>
                    <a:ext uri="{9D8B030D-6E8A-4147-A177-3AD203B41FA5}">
                      <a16:colId xmlns:a16="http://schemas.microsoft.com/office/drawing/2014/main" val="20000"/>
                    </a:ext>
                  </a:extLst>
                </a:gridCol>
                <a:gridCol w="5400186">
                  <a:extLst>
                    <a:ext uri="{9D8B030D-6E8A-4147-A177-3AD203B41FA5}">
                      <a16:colId xmlns:a16="http://schemas.microsoft.com/office/drawing/2014/main" val="20001"/>
                    </a:ext>
                  </a:extLst>
                </a:gridCol>
              </a:tblGrid>
              <a:tr h="76953">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9011">
                <a:tc>
                  <a:txBody>
                    <a:bodyPr/>
                    <a:lstStyle/>
                    <a:p>
                      <a:r>
                        <a:rPr kumimoji="1" lang="ja-JP" altLang="en-US" sz="1200" dirty="0"/>
                        <a:t>ハード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CPU</a:t>
                      </a:r>
                      <a:r>
                        <a:rPr kumimoji="1" lang="ja-JP" altLang="en-US" sz="1200" dirty="0"/>
                        <a:t>：　  </a:t>
                      </a:r>
                      <a:r>
                        <a:rPr kumimoji="1" lang="en-US" altLang="ja-JP" sz="1200" dirty="0"/>
                        <a:t>Intel Core i5 </a:t>
                      </a:r>
                      <a:r>
                        <a:rPr lang="ja-JP" altLang="en-US" sz="1200" dirty="0"/>
                        <a:t>以上</a:t>
                      </a:r>
                      <a:endParaRPr lang="en-US" altLang="ja-JP" sz="1200" dirty="0"/>
                    </a:p>
                    <a:p>
                      <a:r>
                        <a:rPr kumimoji="1" lang="ja-JP" altLang="en-US" sz="1200" dirty="0"/>
                        <a:t>メモリ：　 </a:t>
                      </a:r>
                      <a:r>
                        <a:rPr kumimoji="1" lang="en-US" altLang="ja-JP" sz="1200" dirty="0"/>
                        <a:t>2GB</a:t>
                      </a:r>
                      <a:r>
                        <a:rPr kumimoji="1" lang="ja-JP" altLang="en-US" sz="1200" dirty="0"/>
                        <a:t>以上 </a:t>
                      </a:r>
                      <a:endParaRPr kumimoji="1" lang="en-US" altLang="ja-JP" sz="1200" dirty="0"/>
                    </a:p>
                    <a:p>
                      <a:r>
                        <a:rPr lang="ja-JP" altLang="en-US" sz="1200" dirty="0"/>
                        <a:t>ハードディスク：　</a:t>
                      </a:r>
                      <a:r>
                        <a:rPr lang="en-US" altLang="ja-JP" sz="1200" dirty="0"/>
                        <a:t>20GB</a:t>
                      </a:r>
                      <a:r>
                        <a:rPr lang="ja-JP" altLang="en-US" sz="1200" dirty="0"/>
                        <a:t>以上</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953">
                <a:tc>
                  <a:txBody>
                    <a:bodyPr/>
                    <a:lstStyle/>
                    <a:p>
                      <a:r>
                        <a:rPr kumimoji="1" lang="en-US" altLang="ja-JP" sz="1200" dirty="0"/>
                        <a:t>OS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Windows10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953">
                <a:tc>
                  <a:txBody>
                    <a:bodyPr/>
                    <a:lstStyle/>
                    <a:p>
                      <a:r>
                        <a:rPr kumimoji="1" lang="ja-JP" altLang="en-US" sz="1200" dirty="0"/>
                        <a:t>開発環境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Visual Studio 2015    </a:t>
                      </a:r>
                      <a:r>
                        <a:rPr kumimoji="1" lang="ja-JP" altLang="en-US" sz="1200" dirty="0"/>
                        <a:t>（</a:t>
                      </a:r>
                      <a:r>
                        <a:rPr lang="en-US" altLang="ja-JP" sz="1200" dirty="0"/>
                        <a:t> 64bit OS</a:t>
                      </a:r>
                      <a:r>
                        <a:rPr lang="ja-JP" altLang="en-US" sz="1200" dirty="0"/>
                        <a:t>上で開発</a:t>
                      </a:r>
                      <a:r>
                        <a:rPr lang="en-US" altLang="ja-JP"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8189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11528</TotalTime>
  <Words>17854</Words>
  <Application>Microsoft Office PowerPoint</Application>
  <PresentationFormat>画面に合わせる (4:3)</PresentationFormat>
  <Paragraphs>3236</Paragraphs>
  <Slides>74</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74</vt:i4>
      </vt:variant>
    </vt:vector>
  </HeadingPairs>
  <TitlesOfParts>
    <vt:vector size="79" baseType="lpstr">
      <vt:lpstr>ＭＳ ゴシック</vt:lpstr>
      <vt:lpstr>游ゴシック</vt:lpstr>
      <vt:lpstr>Arial</vt:lpstr>
      <vt:lpstr>Calibri</vt:lpstr>
      <vt:lpstr>Office ​​テーマ</vt:lpstr>
      <vt:lpstr>PIMPOM ソフトウェア仕様書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オムロン</dc:creator>
  <cp:lastModifiedBy>池田 泰之</cp:lastModifiedBy>
  <cp:revision>407</cp:revision>
  <dcterms:created xsi:type="dcterms:W3CDTF">2014-01-28T06:55:00Z</dcterms:created>
  <dcterms:modified xsi:type="dcterms:W3CDTF">2020-12-29T00:24:08Z</dcterms:modified>
</cp:coreProperties>
</file>